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ms-office.legacyDiagramTex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8" r:id="rId1"/>
  </p:sldMasterIdLst>
  <p:notesMasterIdLst>
    <p:notesMasterId r:id="rId20"/>
  </p:notesMasterIdLst>
  <p:handoutMasterIdLst>
    <p:handoutMasterId r:id="rId21"/>
  </p:handoutMasterIdLst>
  <p:sldIdLst>
    <p:sldId id="256" r:id="rId2"/>
    <p:sldId id="257" r:id="rId3"/>
    <p:sldId id="258" r:id="rId4"/>
    <p:sldId id="259" r:id="rId5"/>
    <p:sldId id="260"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Lst>
  <p:sldSz cx="9144000" cy="6858000" type="screen4x3"/>
  <p:notesSz cx="7002463" cy="928846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B7A5"/>
    <a:srgbClr val="FF66FF"/>
    <a:srgbClr val="FFCC99"/>
    <a:srgbClr val="FF9900"/>
    <a:srgbClr val="3333FF"/>
    <a:srgbClr val="FF0000"/>
    <a:srgbClr val="F39FD1"/>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87" autoAdjust="0"/>
  </p:normalViewPr>
  <p:slideViewPr>
    <p:cSldViewPr>
      <p:cViewPr varScale="1">
        <p:scale>
          <a:sx n="70" d="100"/>
          <a:sy n="70" d="100"/>
        </p:scale>
        <p:origin x="-5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3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06/relationships/legacyDocTextInfo" Target="legacyDocTextInfo.bin"/><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 Id="rId9" Type="http://schemas.microsoft.com/office/2006/relationships/legacyDiagramText" Target="legacyDiagramText9.bin"/></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12.bin"/><Relationship Id="rId7" Type="http://schemas.microsoft.com/office/2006/relationships/legacyDiagramText" Target="legacyDiagramText16.bin"/><Relationship Id="rId2" Type="http://schemas.microsoft.com/office/2006/relationships/legacyDiagramText" Target="legacyDiagramText11.bin"/><Relationship Id="rId1" Type="http://schemas.microsoft.com/office/2006/relationships/legacyDiagramText" Target="legacyDiagramText10.bin"/><Relationship Id="rId6" Type="http://schemas.microsoft.com/office/2006/relationships/legacyDiagramText" Target="legacyDiagramText15.bin"/><Relationship Id="rId5" Type="http://schemas.microsoft.com/office/2006/relationships/legacyDiagramText" Target="legacyDiagramText14.bin"/><Relationship Id="rId4" Type="http://schemas.microsoft.com/office/2006/relationships/legacyDiagramText" Target="legacyDiagramText13.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3713" cy="465138"/>
          </a:xfrm>
          <a:prstGeom prst="rect">
            <a:avLst/>
          </a:prstGeom>
          <a:noFill/>
          <a:ln w="9525">
            <a:noFill/>
            <a:miter lim="800000"/>
            <a:headEnd/>
            <a:tailEnd/>
          </a:ln>
          <a:effectLst/>
        </p:spPr>
        <p:txBody>
          <a:bodyPr vert="horz" wrap="square" lIns="19962" tIns="0" rIns="19962" bIns="0" numCol="1" anchor="t" anchorCtr="0" compatLnSpc="1">
            <a:prstTxWarp prst="textNoShape">
              <a:avLst/>
            </a:prstTxWarp>
          </a:bodyPr>
          <a:lstStyle>
            <a:lvl1pPr defTabSz="958850" eaLnBrk="0" hangingPunct="0">
              <a:defRPr sz="1000" i="1">
                <a:latin typeface="Times New Roman" charset="0"/>
              </a:defRPr>
            </a:lvl1pPr>
          </a:lstStyle>
          <a:p>
            <a:pPr>
              <a:defRPr/>
            </a:pPr>
            <a:endParaRPr lang="en-US" dirty="0"/>
          </a:p>
        </p:txBody>
      </p:sp>
      <p:sp>
        <p:nvSpPr>
          <p:cNvPr id="3075" name="Rectangle 3"/>
          <p:cNvSpPr>
            <a:spLocks noGrp="1" noChangeArrowheads="1"/>
          </p:cNvSpPr>
          <p:nvPr>
            <p:ph type="dt" sz="quarter" idx="1"/>
          </p:nvPr>
        </p:nvSpPr>
        <p:spPr bwMode="auto">
          <a:xfrm>
            <a:off x="3968750" y="0"/>
            <a:ext cx="3033713" cy="465138"/>
          </a:xfrm>
          <a:prstGeom prst="rect">
            <a:avLst/>
          </a:prstGeom>
          <a:noFill/>
          <a:ln w="9525">
            <a:noFill/>
            <a:miter lim="800000"/>
            <a:headEnd/>
            <a:tailEnd/>
          </a:ln>
          <a:effectLst/>
        </p:spPr>
        <p:txBody>
          <a:bodyPr vert="horz" wrap="square" lIns="19962" tIns="0" rIns="19962" bIns="0" numCol="1" anchor="t" anchorCtr="0" compatLnSpc="1">
            <a:prstTxWarp prst="textNoShape">
              <a:avLst/>
            </a:prstTxWarp>
          </a:bodyPr>
          <a:lstStyle>
            <a:lvl1pPr algn="r" defTabSz="958850" eaLnBrk="0" hangingPunct="0">
              <a:defRPr sz="1000" i="1">
                <a:latin typeface="Times New Roman" charset="0"/>
              </a:defRPr>
            </a:lvl1pPr>
          </a:lstStyle>
          <a:p>
            <a:pPr>
              <a:defRPr/>
            </a:pPr>
            <a:endParaRPr lang="en-US" dirty="0"/>
          </a:p>
        </p:txBody>
      </p:sp>
      <p:sp>
        <p:nvSpPr>
          <p:cNvPr id="3076" name="Rectangle 4"/>
          <p:cNvSpPr>
            <a:spLocks noGrp="1" noChangeArrowheads="1"/>
          </p:cNvSpPr>
          <p:nvPr>
            <p:ph type="ftr" sz="quarter" idx="2"/>
          </p:nvPr>
        </p:nvSpPr>
        <p:spPr bwMode="auto">
          <a:xfrm>
            <a:off x="0" y="8823325"/>
            <a:ext cx="3033713" cy="465138"/>
          </a:xfrm>
          <a:prstGeom prst="rect">
            <a:avLst/>
          </a:prstGeom>
          <a:noFill/>
          <a:ln w="9525">
            <a:noFill/>
            <a:miter lim="800000"/>
            <a:headEnd/>
            <a:tailEnd/>
          </a:ln>
          <a:effectLst/>
        </p:spPr>
        <p:txBody>
          <a:bodyPr vert="horz" wrap="square" lIns="19962" tIns="0" rIns="19962" bIns="0" numCol="1" anchor="b" anchorCtr="0" compatLnSpc="1">
            <a:prstTxWarp prst="textNoShape">
              <a:avLst/>
            </a:prstTxWarp>
          </a:bodyPr>
          <a:lstStyle>
            <a:lvl1pPr defTabSz="958850" eaLnBrk="0" hangingPunct="0">
              <a:defRPr sz="1000" i="1">
                <a:latin typeface="Times New Roman" charset="0"/>
              </a:defRPr>
            </a:lvl1pPr>
          </a:lstStyle>
          <a:p>
            <a:pPr>
              <a:defRPr/>
            </a:pPr>
            <a:endParaRPr lang="en-US" dirty="0"/>
          </a:p>
        </p:txBody>
      </p:sp>
      <p:sp>
        <p:nvSpPr>
          <p:cNvPr id="3077" name="Rectangle 5"/>
          <p:cNvSpPr>
            <a:spLocks noGrp="1" noChangeArrowheads="1"/>
          </p:cNvSpPr>
          <p:nvPr>
            <p:ph type="sldNum" sz="quarter" idx="3"/>
          </p:nvPr>
        </p:nvSpPr>
        <p:spPr bwMode="auto">
          <a:xfrm>
            <a:off x="3968750" y="8823325"/>
            <a:ext cx="3033713" cy="465138"/>
          </a:xfrm>
          <a:prstGeom prst="rect">
            <a:avLst/>
          </a:prstGeom>
          <a:noFill/>
          <a:ln w="9525">
            <a:noFill/>
            <a:miter lim="800000"/>
            <a:headEnd/>
            <a:tailEnd/>
          </a:ln>
          <a:effectLst/>
        </p:spPr>
        <p:txBody>
          <a:bodyPr vert="horz" wrap="square" lIns="19962" tIns="0" rIns="19962" bIns="0" numCol="1" anchor="b" anchorCtr="0" compatLnSpc="1">
            <a:prstTxWarp prst="textNoShape">
              <a:avLst/>
            </a:prstTxWarp>
          </a:bodyPr>
          <a:lstStyle>
            <a:lvl1pPr algn="r" defTabSz="958850" eaLnBrk="0" hangingPunct="0">
              <a:defRPr sz="1000" i="1">
                <a:latin typeface="Times New Roman" charset="0"/>
              </a:defRPr>
            </a:lvl1pPr>
          </a:lstStyle>
          <a:p>
            <a:pPr>
              <a:defRPr/>
            </a:pPr>
            <a:fld id="{9D952190-27C8-4E2B-9764-03DD52AA402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3713" cy="465138"/>
          </a:xfrm>
          <a:prstGeom prst="rect">
            <a:avLst/>
          </a:prstGeom>
          <a:noFill/>
          <a:ln w="9525">
            <a:noFill/>
            <a:miter lim="800000"/>
            <a:headEnd/>
            <a:tailEnd/>
          </a:ln>
          <a:effectLst/>
        </p:spPr>
        <p:txBody>
          <a:bodyPr vert="horz" wrap="square" lIns="19962" tIns="0" rIns="19962" bIns="0" numCol="1" anchor="t" anchorCtr="0" compatLnSpc="1">
            <a:prstTxWarp prst="textNoShape">
              <a:avLst/>
            </a:prstTxWarp>
          </a:bodyPr>
          <a:lstStyle>
            <a:lvl1pPr defTabSz="958850" eaLnBrk="0" hangingPunct="0">
              <a:defRPr sz="1000" i="1">
                <a:latin typeface="Times New Roman" charset="0"/>
              </a:defRPr>
            </a:lvl1pPr>
          </a:lstStyle>
          <a:p>
            <a:pPr>
              <a:defRPr/>
            </a:pPr>
            <a:endParaRPr lang="en-US" dirty="0"/>
          </a:p>
        </p:txBody>
      </p:sp>
      <p:sp>
        <p:nvSpPr>
          <p:cNvPr id="2051" name="Rectangle 3"/>
          <p:cNvSpPr>
            <a:spLocks noGrp="1" noChangeArrowheads="1"/>
          </p:cNvSpPr>
          <p:nvPr>
            <p:ph type="dt" idx="1"/>
          </p:nvPr>
        </p:nvSpPr>
        <p:spPr bwMode="auto">
          <a:xfrm>
            <a:off x="3968750" y="0"/>
            <a:ext cx="3033713" cy="465138"/>
          </a:xfrm>
          <a:prstGeom prst="rect">
            <a:avLst/>
          </a:prstGeom>
          <a:noFill/>
          <a:ln w="9525">
            <a:noFill/>
            <a:miter lim="800000"/>
            <a:headEnd/>
            <a:tailEnd/>
          </a:ln>
          <a:effectLst/>
        </p:spPr>
        <p:txBody>
          <a:bodyPr vert="horz" wrap="square" lIns="19962" tIns="0" rIns="19962" bIns="0" numCol="1" anchor="t" anchorCtr="0" compatLnSpc="1">
            <a:prstTxWarp prst="textNoShape">
              <a:avLst/>
            </a:prstTxWarp>
          </a:bodyPr>
          <a:lstStyle>
            <a:lvl1pPr algn="r" defTabSz="958850" eaLnBrk="0" hangingPunct="0">
              <a:defRPr sz="1000" i="1">
                <a:latin typeface="Times New Roman" charset="0"/>
              </a:defRPr>
            </a:lvl1pPr>
          </a:lstStyle>
          <a:p>
            <a:pPr>
              <a:defRPr/>
            </a:pPr>
            <a:endParaRPr lang="en-US" dirty="0"/>
          </a:p>
        </p:txBody>
      </p:sp>
      <p:sp>
        <p:nvSpPr>
          <p:cNvPr id="2052" name="Rectangle 4"/>
          <p:cNvSpPr>
            <a:spLocks noGrp="1" noChangeArrowheads="1"/>
          </p:cNvSpPr>
          <p:nvPr>
            <p:ph type="ftr" sz="quarter" idx="4"/>
          </p:nvPr>
        </p:nvSpPr>
        <p:spPr bwMode="auto">
          <a:xfrm>
            <a:off x="0" y="8823325"/>
            <a:ext cx="3033713" cy="465138"/>
          </a:xfrm>
          <a:prstGeom prst="rect">
            <a:avLst/>
          </a:prstGeom>
          <a:noFill/>
          <a:ln w="9525">
            <a:noFill/>
            <a:miter lim="800000"/>
            <a:headEnd/>
            <a:tailEnd/>
          </a:ln>
          <a:effectLst/>
        </p:spPr>
        <p:txBody>
          <a:bodyPr vert="horz" wrap="square" lIns="19962" tIns="0" rIns="19962" bIns="0" numCol="1" anchor="b" anchorCtr="0" compatLnSpc="1">
            <a:prstTxWarp prst="textNoShape">
              <a:avLst/>
            </a:prstTxWarp>
          </a:bodyPr>
          <a:lstStyle>
            <a:lvl1pPr defTabSz="958850" eaLnBrk="0" hangingPunct="0">
              <a:defRPr sz="1000" i="1">
                <a:latin typeface="Times New Roman" charset="0"/>
              </a:defRPr>
            </a:lvl1pPr>
          </a:lstStyle>
          <a:p>
            <a:pPr>
              <a:defRPr/>
            </a:pPr>
            <a:endParaRPr lang="en-US" dirty="0"/>
          </a:p>
        </p:txBody>
      </p:sp>
      <p:sp>
        <p:nvSpPr>
          <p:cNvPr id="2053" name="Rectangle 5"/>
          <p:cNvSpPr>
            <a:spLocks noGrp="1" noChangeArrowheads="1"/>
          </p:cNvSpPr>
          <p:nvPr>
            <p:ph type="sldNum" sz="quarter" idx="5"/>
          </p:nvPr>
        </p:nvSpPr>
        <p:spPr bwMode="auto">
          <a:xfrm>
            <a:off x="3968750" y="8823325"/>
            <a:ext cx="3033713" cy="465138"/>
          </a:xfrm>
          <a:prstGeom prst="rect">
            <a:avLst/>
          </a:prstGeom>
          <a:noFill/>
          <a:ln w="9525">
            <a:noFill/>
            <a:miter lim="800000"/>
            <a:headEnd/>
            <a:tailEnd/>
          </a:ln>
          <a:effectLst/>
        </p:spPr>
        <p:txBody>
          <a:bodyPr vert="horz" wrap="square" lIns="19962" tIns="0" rIns="19962" bIns="0" numCol="1" anchor="b" anchorCtr="0" compatLnSpc="1">
            <a:prstTxWarp prst="textNoShape">
              <a:avLst/>
            </a:prstTxWarp>
          </a:bodyPr>
          <a:lstStyle>
            <a:lvl1pPr algn="r" defTabSz="958850" eaLnBrk="0" hangingPunct="0">
              <a:defRPr sz="1000" i="1">
                <a:latin typeface="Times New Roman" charset="0"/>
              </a:defRPr>
            </a:lvl1pPr>
          </a:lstStyle>
          <a:p>
            <a:pPr>
              <a:defRPr/>
            </a:pPr>
            <a:fld id="{9E7FDA3C-3E83-4B3D-8CE8-CD3E1E527139}" type="slidenum">
              <a:rPr lang="en-US"/>
              <a:pPr>
                <a:defRPr/>
              </a:pPr>
              <a:t>‹#›</a:t>
            </a:fld>
            <a:endParaRPr lang="en-US" dirty="0"/>
          </a:p>
        </p:txBody>
      </p:sp>
      <p:sp>
        <p:nvSpPr>
          <p:cNvPr id="2054" name="Rectangle 6"/>
          <p:cNvSpPr>
            <a:spLocks noGrp="1" noChangeArrowheads="1"/>
          </p:cNvSpPr>
          <p:nvPr>
            <p:ph type="body" sz="quarter" idx="3"/>
          </p:nvPr>
        </p:nvSpPr>
        <p:spPr bwMode="auto">
          <a:xfrm>
            <a:off x="933450" y="4411663"/>
            <a:ext cx="5135563" cy="4181475"/>
          </a:xfrm>
          <a:prstGeom prst="rect">
            <a:avLst/>
          </a:prstGeom>
          <a:noFill/>
          <a:ln w="9525">
            <a:noFill/>
            <a:miter lim="800000"/>
            <a:headEnd/>
            <a:tailEnd/>
          </a:ln>
          <a:effectLst/>
        </p:spPr>
        <p:txBody>
          <a:bodyPr vert="horz" wrap="square" lIns="96485" tIns="48243" rIns="96485" bIns="48243" numCol="1" anchor="t" anchorCtr="0" compatLnSpc="1">
            <a:prstTxWarp prst="textNoShape">
              <a:avLst/>
            </a:prstTxWarp>
          </a:bodyPr>
          <a:lstStyle/>
          <a:p>
            <a:pPr lvl="0"/>
            <a:r>
              <a:rPr lang="en-US" noProof="0" smtClean="0"/>
              <a:t>Click to edit Master notes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3079" name="Rectangle 7"/>
          <p:cNvSpPr>
            <a:spLocks noGrp="1" noRot="1" noChangeAspect="1" noChangeArrowheads="1" noTextEdit="1"/>
          </p:cNvSpPr>
          <p:nvPr>
            <p:ph type="sldImg" idx="2"/>
          </p:nvPr>
        </p:nvSpPr>
        <p:spPr bwMode="auto">
          <a:xfrm>
            <a:off x="1189038" y="703263"/>
            <a:ext cx="4624387" cy="3468687"/>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5"/>
          <p:cNvSpPr>
            <a:spLocks noGrp="1" noChangeArrowheads="1"/>
          </p:cNvSpPr>
          <p:nvPr>
            <p:ph type="sldNum" sz="quarter" idx="5"/>
          </p:nvPr>
        </p:nvSpPr>
        <p:spPr>
          <a:noFill/>
        </p:spPr>
        <p:txBody>
          <a:bodyPr/>
          <a:lstStyle/>
          <a:p>
            <a:fld id="{B1F05AB8-5FEE-4B07-A6FF-8044F48D2F35}" type="slidenum">
              <a:rPr lang="en-US" smtClean="0">
                <a:latin typeface="Times New Roman" pitchFamily="18" charset="0"/>
              </a:rPr>
              <a:pPr/>
              <a:t>1</a:t>
            </a:fld>
            <a:endParaRPr lang="en-US" dirty="0" smtClean="0">
              <a:latin typeface="Times New Roman" pitchFamily="18" charset="0"/>
            </a:endParaRPr>
          </a:p>
        </p:txBody>
      </p:sp>
      <p:sp>
        <p:nvSpPr>
          <p:cNvPr id="6146" name="Rectangle 2"/>
          <p:cNvSpPr>
            <a:spLocks noGrp="1" noRot="1" noChangeAspect="1" noChangeArrowheads="1" noTextEdit="1"/>
          </p:cNvSpPr>
          <p:nvPr>
            <p:ph type="sldImg"/>
          </p:nvPr>
        </p:nvSpPr>
        <p:spPr>
          <a:ln cap="flat"/>
        </p:spPr>
      </p:sp>
      <p:sp>
        <p:nvSpPr>
          <p:cNvPr id="6147" name="Rectangle 3"/>
          <p:cNvSpPr>
            <a:spLocks noGrp="1" noChangeArrowheads="1"/>
          </p:cNvSpPr>
          <p:nvPr>
            <p:ph type="body" idx="1"/>
          </p:nvPr>
        </p:nvSpPr>
        <p:spPr>
          <a:noFill/>
          <a:ln/>
        </p:spPr>
        <p:txBody>
          <a:bodyPr/>
          <a:lstStyle/>
          <a:p>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5"/>
          <p:cNvSpPr txBox="1">
            <a:spLocks noGrp="1" noChangeArrowheads="1"/>
          </p:cNvSpPr>
          <p:nvPr/>
        </p:nvSpPr>
        <p:spPr bwMode="auto">
          <a:xfrm>
            <a:off x="3968750" y="8823325"/>
            <a:ext cx="3033713" cy="465138"/>
          </a:xfrm>
          <a:prstGeom prst="rect">
            <a:avLst/>
          </a:prstGeom>
          <a:noFill/>
          <a:ln w="9525">
            <a:noFill/>
            <a:miter lim="800000"/>
            <a:headEnd/>
            <a:tailEnd/>
          </a:ln>
        </p:spPr>
        <p:txBody>
          <a:bodyPr lIns="19962" tIns="0" rIns="19962" bIns="0" anchor="b"/>
          <a:lstStyle/>
          <a:p>
            <a:pPr algn="r" defTabSz="958850" eaLnBrk="0" hangingPunct="0"/>
            <a:fld id="{FE7CBC92-0623-4F52-9A2C-56FD53B33660}" type="slidenum">
              <a:rPr lang="en-US" sz="1000" i="1"/>
              <a:pPr algn="r" defTabSz="958850" eaLnBrk="0" hangingPunct="0"/>
              <a:t>2</a:t>
            </a:fld>
            <a:endParaRPr lang="en-US" sz="1000" i="1" dirty="0"/>
          </a:p>
        </p:txBody>
      </p:sp>
      <p:sp>
        <p:nvSpPr>
          <p:cNvPr id="8194" name="Rectangle 2"/>
          <p:cNvSpPr>
            <a:spLocks noGrp="1" noRot="1" noChangeAspect="1" noChangeArrowheads="1" noTextEdit="1"/>
          </p:cNvSpPr>
          <p:nvPr>
            <p:ph type="sldImg"/>
          </p:nvPr>
        </p:nvSpPr>
        <p:spPr>
          <a:ln cap="flat"/>
        </p:spPr>
      </p:sp>
      <p:sp>
        <p:nvSpPr>
          <p:cNvPr id="8195" name="Rectangle 3"/>
          <p:cNvSpPr>
            <a:spLocks noGrp="1" noChangeArrowheads="1"/>
          </p:cNvSpPr>
          <p:nvPr>
            <p:ph type="body" idx="1"/>
          </p:nvPr>
        </p:nvSpPr>
        <p:spPr>
          <a:noFill/>
          <a:ln/>
        </p:spPr>
        <p:txBody>
          <a:bodyPr/>
          <a:lstStyle/>
          <a:p>
            <a:endParaRPr 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dirty="0"/>
          </a:p>
        </p:txBody>
      </p:sp>
      <p:sp>
        <p:nvSpPr>
          <p:cNvPr id="17" name="Footer Placeholder 16"/>
          <p:cNvSpPr>
            <a:spLocks noGrp="1"/>
          </p:cNvSpPr>
          <p:nvPr>
            <p:ph type="ftr" sz="quarter" idx="11"/>
          </p:nvPr>
        </p:nvSpPr>
        <p:spPr/>
        <p:txBody>
          <a:bodyPr/>
          <a:lstStyle/>
          <a:p>
            <a:pPr>
              <a:defRPr/>
            </a:pPr>
            <a:endParaRPr lang="en-US" dirty="0"/>
          </a:p>
        </p:txBody>
      </p:sp>
      <p:sp>
        <p:nvSpPr>
          <p:cNvPr id="29" name="Slide Number Placeholder 28"/>
          <p:cNvSpPr>
            <a:spLocks noGrp="1"/>
          </p:cNvSpPr>
          <p:nvPr>
            <p:ph type="sldNum" sz="quarter" idx="12"/>
          </p:nvPr>
        </p:nvSpPr>
        <p:spPr/>
        <p:txBody>
          <a:bodyPr/>
          <a:lstStyle/>
          <a:p>
            <a:pPr>
              <a:defRPr/>
            </a:pPr>
            <a:fld id="{3FDF76C8-2227-467A-83FD-9F25AB72A415}" type="slidenum">
              <a:rPr lang="en-US" smtClean="0"/>
              <a:pPr>
                <a:defRPr/>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E93CC8B-C909-40F1-A986-D7C5CBCC832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E93CC8B-C909-40F1-A986-D7C5CBCC832D}"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E93CC8B-C909-40F1-A986-D7C5CBCC832D}"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pPr>
              <a:defRPr/>
            </a:pPr>
            <a:fld id="{0E93CC8B-C909-40F1-A986-D7C5CBCC832D}"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E93CC8B-C909-40F1-A986-D7C5CBCC832D}"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0E93CC8B-C909-40F1-A986-D7C5CBCC832D}"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E93CC8B-C909-40F1-A986-D7C5CBCC832D}"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0E93CC8B-C909-40F1-A986-D7C5CBCC832D}"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E93CC8B-C909-40F1-A986-D7C5CBCC832D}"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E93CC8B-C909-40F1-A986-D7C5CBCC832D}"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0E93CC8B-C909-40F1-A986-D7C5CBCC832D}"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imgres?imgurl=http://homeremedyhouse.com/images/endocrine%20system.jpeg&amp;imgrefurl=http://homeremedyhouse.com/Endocrine-System.html&amp;h=405&amp;w=354&amp;sz=92&amp;tbnid=-QJV-5NbxzT5lM:&amp;tbnh=124&amp;tbnw=108&amp;prev=/images?q=endocrine+system&amp;zoom=1&amp;q=endocrine+system&amp;usg=__38Gr7If8jewfoKewcL4xWSs2Iec=&amp;sa=X&amp;ei=9Q0vTdT8E4L7lwf82pmwCw&amp;ved=0CC4Q9QEwBQ"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imgres?imgurl=http://www.mrl.lib.in.us/famous-visitors/images/sept-2007/tom-thumb.jpg&amp;imgrefurl=http://www.mrl.lib.in.us/famous-visitors/Tom-Thumb.htm&amp;h=518&amp;w=328&amp;sz=33&amp;tbnid=PcOBnlXJhRFthM:&amp;tbnh=131&amp;tbnw=83&amp;prev=/images?q=tom+thumb&amp;zoom=1&amp;q=tom+thumb&amp;usg=__QrRWBijILL-AK-aSk246jMyN-pA=&amp;sa=X&amp;ei=ghIvTZS4LoXGlQfvy5W7Cg&amp;ved=0CJ4BEPUBMBI" TargetMode="Externa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en.wikipedia.org/wiki/File:Robert_Wadlow.jpg"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imgres?imgurl=http://www.mrl.lib.in.us/famous-visitors/images/sept-2007/tom-thumb.jpg&amp;imgrefurl=http://www.mrl.lib.in.us/famous-visitors/Tom-Thumb.htm&amp;h=518&amp;w=328&amp;sz=33&amp;tbnid=PcOBnlXJhRFthM:&amp;tbnh=131&amp;tbnw=83&amp;prev=/images?q=tom+thumb&amp;zoom=1&amp;q=tom+thumb&amp;usg=__QrRWBijILL-AK-aSk246jMyN-pA=&amp;sa=X&amp;ei=ghIvTZS4LoXGlQfvy5W7Cg&amp;ved=0CJ4BEPUBMBI" TargetMode="External"/><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imgres?imgurl=http://www.mrl.lib.in.us/famous-visitors/images/sept-2007/tom-thumb.jpg&amp;imgrefurl=http://www.mrl.lib.in.us/famous-visitors/Tom-Thumb.htm&amp;h=518&amp;w=328&amp;sz=33&amp;tbnid=PcOBnlXJhRFthM:&amp;tbnh=131&amp;tbnw=83&amp;prev=/images?q=tom+thumb&amp;zoom=1&amp;q=tom+thumb&amp;usg=__QrRWBijILL-AK-aSk246jMyN-pA=&amp;sa=X&amp;ei=ghIvTZS4LoXGlQfvy5W7Cg&amp;ved=0CJ4BEPUBMBI"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imgres?imgurl=http://www.mrl.lib.in.us/famous-visitors/images/sept-2007/tom-thumb.jpg&amp;imgrefurl=http://www.mrl.lib.in.us/famous-visitors/Tom-Thumb.htm&amp;h=518&amp;w=328&amp;sz=33&amp;tbnid=PcOBnlXJhRFthM:&amp;tbnh=131&amp;tbnw=83&amp;prev=/images?q=tom+thumb&amp;zoom=1&amp;q=tom+thumb&amp;usg=__QrRWBijILL-AK-aSk246jMyN-pA=&amp;sa=X&amp;ei=ghIvTZS4LoXGlQfvy5W7Cg&amp;ved=0CJ4BEPUBMBI"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imgres?imgurl=http://www.mrl.lib.in.us/famous-visitors/images/sept-2007/tom-thumb.jpg&amp;imgrefurl=http://www.mrl.lib.in.us/famous-visitors/Tom-Thumb.htm&amp;h=518&amp;w=328&amp;sz=33&amp;tbnid=PcOBnlXJhRFthM:&amp;tbnh=131&amp;tbnw=83&amp;prev=/images?q=tom+thumb&amp;zoom=1&amp;q=tom+thumb&amp;usg=__QrRWBijILL-AK-aSk246jMyN-pA=&amp;sa=X&amp;ei=ghIvTZS4LoXGlQfvy5W7Cg&amp;ved=0CJ4BEPUBMBI"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imgres?imgurl=http://www.mrl.lib.in.us/famous-visitors/images/sept-2007/tom-thumb.jpg&amp;imgrefurl=http://www.mrl.lib.in.us/famous-visitors/Tom-Thumb.htm&amp;h=518&amp;w=328&amp;sz=33&amp;tbnid=PcOBnlXJhRFthM:&amp;tbnh=131&amp;tbnw=83&amp;prev=/images?q=tom+thumb&amp;zoom=1&amp;q=tom+thumb&amp;usg=__QrRWBijILL-AK-aSk246jMyN-pA=&amp;sa=X&amp;ei=ghIvTZS4LoXGlQfvy5W7Cg&amp;ved=0CJ4BEPUBMBI"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Frontal_lobe_animation.gif"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2514600" y="0"/>
            <a:ext cx="4648200" cy="685800"/>
          </a:xfrm>
          <a:prstGeom prst="rect">
            <a:avLst/>
          </a:prstGeom>
          <a:noFill/>
          <a:ln w="9525">
            <a:noFill/>
            <a:miter lim="800000"/>
            <a:headEnd/>
            <a:tailEnd/>
          </a:ln>
        </p:spPr>
        <p:txBody>
          <a:bodyPr lIns="92075" tIns="46038" rIns="92075" bIns="46038" anchor="ctr"/>
          <a:lstStyle/>
          <a:p>
            <a:pPr algn="ctr" eaLnBrk="0" hangingPunct="0"/>
            <a:r>
              <a:rPr kumimoji="1" lang="en-US" sz="4000" dirty="0">
                <a:solidFill>
                  <a:schemeClr val="tx2"/>
                </a:solidFill>
              </a:rPr>
              <a:t>The Nervous System</a:t>
            </a:r>
            <a:endParaRPr kumimoji="1" lang="en-US" sz="4000" i="1" dirty="0">
              <a:solidFill>
                <a:schemeClr val="tx2"/>
              </a:solidFill>
            </a:endParaRPr>
          </a:p>
        </p:txBody>
      </p:sp>
      <p:pic>
        <p:nvPicPr>
          <p:cNvPr id="5122" name="Picture 7" descr="dreamstime_chess"/>
          <p:cNvPicPr>
            <a:picLocks noChangeAspect="1" noChangeArrowheads="1"/>
          </p:cNvPicPr>
          <p:nvPr/>
        </p:nvPicPr>
        <p:blipFill>
          <a:blip r:embed="rId3" cstate="print"/>
          <a:srcRect/>
          <a:stretch>
            <a:fillRect/>
          </a:stretch>
        </p:blipFill>
        <p:spPr bwMode="auto">
          <a:xfrm>
            <a:off x="304800" y="762000"/>
            <a:ext cx="4645025" cy="5943600"/>
          </a:xfrm>
          <a:prstGeom prst="rect">
            <a:avLst/>
          </a:prstGeom>
          <a:noFill/>
          <a:ln w="9525">
            <a:noFill/>
            <a:miter lim="800000"/>
            <a:headEnd/>
            <a:tailEnd/>
          </a:ln>
        </p:spPr>
      </p:pic>
      <p:sp>
        <p:nvSpPr>
          <p:cNvPr id="5123" name="Rectangle 2"/>
          <p:cNvSpPr>
            <a:spLocks noChangeArrowheads="1"/>
          </p:cNvSpPr>
          <p:nvPr/>
        </p:nvSpPr>
        <p:spPr bwMode="auto">
          <a:xfrm>
            <a:off x="5715000" y="1219200"/>
            <a:ext cx="2895600" cy="3505200"/>
          </a:xfrm>
          <a:prstGeom prst="rect">
            <a:avLst/>
          </a:prstGeom>
          <a:noFill/>
          <a:ln w="9525">
            <a:noFill/>
            <a:miter lim="800000"/>
            <a:headEnd/>
            <a:tailEnd/>
          </a:ln>
        </p:spPr>
        <p:txBody>
          <a:bodyPr lIns="92075" tIns="46038" rIns="92075" bIns="46038" anchor="ctr"/>
          <a:lstStyle/>
          <a:p>
            <a:pPr algn="ctr" eaLnBrk="0" hangingPunct="0"/>
            <a:r>
              <a:rPr kumimoji="1" lang="en-US" sz="4000" i="1" dirty="0">
                <a:solidFill>
                  <a:schemeClr val="tx2"/>
                </a:solidFill>
              </a:rPr>
              <a:t>Controls and coordinates all of the body’s activities</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descr="data:image/jpg;base64,/9j/4AAQSkZJRgABAQAAAQABAAD/2wBDAAkGBwgHBgkIBwgKCgkLDRYPDQwMDRsUFRAWIB0iIiAdHx8kKDQsJCYxJx8fLT0tMTU3Ojo6Iys/RD84QzQ5Ojf/2wBDAQoKCg0MDRoPDxo3JR8lNzc3Nzc3Nzc3Nzc3Nzc3Nzc3Nzc3Nzc3Nzc3Nzc3Nzc3Nzc3Nzc3Nzc3Nzc3Nzc3Nzf/wAARCABeAFIDASIAAhEBAxEB/8QAGwAAAgMBAQEAAAAAAAAAAAAAAAQCAwUBBgf/xAA6EAABAwMDAQUFBQYHAAAAAAABAgMRAAQhBRIxQRMiUWGBIzJxkaEUFbHB0QZTYnKS8CUzQkNSouH/xAAYAQEBAQEBAAAAAAAAAAAAAAAAAgMEAf/EAB4RAAMBAQACAwEAAAAAAAAAAAABAhEDITESIjJR/9oADAMBAAIRAxEAPwD7gSAJJgUTiaruWEXLC2XZ2LEGDFJJ0S0SZCn52qTPbr4PPWgJ6s7dtW6V2CErcCwFJUgqlPXgiPjWedU1RTaSdLW2pLzaFylSwUkd4iPx4zmnho1qkKCS8ARH+crGZwZ8R/cmqVabY2qe0W48hABT3rhcZkcE+dALDWNT3kq0d4AIBgbjmJOY+HyPWAZP6vqLZWUaM+tIJjaSJgwOnXnjqKg2nRVrIbu17s8XC8D54FPjRrQhJBf7oAHtl8Ak+PmaASd1bUGLu4a+7XXkhcNlCFCUgZMmZ5HA/OJW2rak442lzR3USpIWrcYE7ZIxmNx/pNOJ0W0G2C8AlRWkdsrBMefl9TXDolnEDtR3t2HVYOeM45NAaINdrN+5bSBl+QSQe3VOY6zngU1Z2jVm12bO/bM99ZUfmaAYooooAooooArzGtnfew4TsSQlIHHQkHBjn+4FenrFUgNXDzKv+ZUkEzuBz+M1n0rFpULXh5i4vrXa2d7YBBkE4THhPXiI8q9P+zd0F2JSp5JQlXsyVD3TxWa7b2j6d7TrO1sFQU0EKUEqAlI8ASJxW1pdkxZWqG4QVYngxiAPQUmvl6FLPY92zf7xH9QqhWo2iVqQbtgLRyCsD++RVu1noGx6Cl3VacSsPG1Jb94L293HWeMVoSTOoWiUpUbtjarglwQavaeQ8kLaWFoMwpOQYxzSZa0sqSdtmSMJwjExx8h8qvt3rUbWmHGcyUpQofHAFAM0UUUAUUUUBS/dNW8doTJ4SAST8AM1lXzq71CmmkFoA4ccRmQeR4fE58quu1br1z+FKU/mfxFVwI+lc/Tq9xG0Qs08/pFk6FuqurW43dilsF90LIPXbuxGJnzPNbzF62gBu6sglYHvpSjar64P086QVrDA1D7AUOF2SlMQZMeE48uhzTpeV+5d8uP1qFdSynCaHm1MupCmrQLSeo2frStyGQ6oO6MpzHdUhtKpETHlxUtPeUm5cHYOjckK6czHjVz18+04U/d9y4MbVN7TPjOcV0zXyWmDWPBLdbbx/gT+/JlLKZTJPWR4TjxFaVjZWrSG3mbNthZQMBACkyBg/h6VQdTcCkAabemUz7gxkjOfKfUU+wsuMoWpCkFSQShXKccGqPCyiiigCuGu1wmKAxb0pC7xZVASZkCYhCf0rjIKU7ySSqCSTOfLwFRPf7NQAPbPDd/KVfpj1qi8vWdOYBfX/uKbTyZIJHSTECTXHS3WdM/wzmdLfZ1RNx2YUS7JdSoZSSZB68Hz+Na92VIbU4FlG1JwTj4+mYpK/wBYbs7W3egLLw3JQkyVCJMHj1pm3dN82z2bCi26T7x2mBPQjxH0rxJtlVXjTQsoTegcezIHoR+tadYFm+9vtXlW5BPcV3h1/wDQKcVeXiXlpTpqlpHC0vIE4HifM/Kujl+Tnv2aUCu1mG/vdyQNKeMjPtEYzHM+vyp9hS1tIU4gtqIBKCZ2nwrUgsooooAqK/dPwqVRXwZoDHsE9o5ap6IQFn0TA+p+lZesacrVbZJS4EPblrAVMEK6YE8R06edbGkKAUQrBFu2R/2n8qzHrd563YbtbksLbSCoD/VgRPWAfDniuV+JRvL+2lFxpDtxYpZXdbXZClrCcKMEEGIkZ4x8Kf06xt7X7G0ltKkN+zkpEmQc/Os5FpfKWUpcW0tM7nzPtcx4zB56xjnNPWbVygsNrvA6tt0StTeSTOD3hMCKmf0XfposFqy2tLZaRLbyUnu894R9CK0laTYreLpt07zyQSJ48D5CkbhLv2/DrfvtboaMTP8AN4AfSo3T+qNXLoaTcLbBkbLdKknu9JVIz8a6OazTCvOGpaada2alqtmthXEwonj4mmYqiyfU+zuWy60QY2uCDwKYrQgKKKKAKg6kLQUHhQINTrhE0B59lTwudu0DsmFbuhSQCD6YTVobBabBJ7oEGcitZVsytSlqQnepO0qjMeE1AWbQAHex/FWF8m0kjWbSfkwftqlqQgWzgK3VNKHG0CCVT6/jTfuFoITtCXEQBGO8AfxrSFiwFFQBkiCZ6V02bRj3sEHnwIP5VM8qTKfRNGQwp127U2topUbgKkkSYhRPpAHqKcuNW+zPLQu1eXBGWyk9OskQccZ5FPN2zTbq3UJha8qV1NVPaZYvrK3rRlxZyVKQCfDmt5nDFvRlCgpAUOompVxKQlISkQAIArtUeBRRRQH/2Q==">
            <a:hlinkClick r:id="rId2"/>
          </p:cNvPr>
          <p:cNvSpPr>
            <a:spLocks noChangeAspect="1" noChangeArrowheads="1"/>
          </p:cNvSpPr>
          <p:nvPr/>
        </p:nvSpPr>
        <p:spPr bwMode="auto">
          <a:xfrm>
            <a:off x="168275" y="-427038"/>
            <a:ext cx="781050" cy="8953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7652" name="Picture 4" descr="http://homeremedyhouse.com/images/endocrine%20system.jpeg"/>
          <p:cNvPicPr>
            <a:picLocks noChangeAspect="1" noChangeArrowheads="1"/>
          </p:cNvPicPr>
          <p:nvPr/>
        </p:nvPicPr>
        <p:blipFill>
          <a:blip r:embed="rId3" cstate="print"/>
          <a:srcRect b="10667"/>
          <a:stretch>
            <a:fillRect/>
          </a:stretch>
        </p:blipFill>
        <p:spPr bwMode="auto">
          <a:xfrm>
            <a:off x="0" y="0"/>
            <a:ext cx="5715000" cy="6858000"/>
          </a:xfrm>
          <a:prstGeom prst="rect">
            <a:avLst/>
          </a:prstGeom>
          <a:noFill/>
        </p:spPr>
      </p:pic>
      <p:sp>
        <p:nvSpPr>
          <p:cNvPr id="7" name="TextBox 6"/>
          <p:cNvSpPr txBox="1"/>
          <p:nvPr/>
        </p:nvSpPr>
        <p:spPr>
          <a:xfrm>
            <a:off x="533400" y="5410200"/>
            <a:ext cx="1524000" cy="307777"/>
          </a:xfrm>
          <a:prstGeom prst="rect">
            <a:avLst/>
          </a:prstGeom>
          <a:noFill/>
        </p:spPr>
        <p:txBody>
          <a:bodyPr wrap="square" rtlCol="0">
            <a:spAutoFit/>
          </a:bodyPr>
          <a:lstStyle/>
          <a:p>
            <a:r>
              <a:rPr lang="en-US" sz="1400" dirty="0" smtClean="0">
                <a:solidFill>
                  <a:schemeClr val="bg2"/>
                </a:solidFill>
              </a:rPr>
              <a:t>Testes(males)</a:t>
            </a:r>
            <a:endParaRPr lang="en-US" sz="1400" dirty="0">
              <a:solidFill>
                <a:schemeClr val="bg2"/>
              </a:solidFill>
            </a:endParaRPr>
          </a:p>
        </p:txBody>
      </p:sp>
      <p:cxnSp>
        <p:nvCxnSpPr>
          <p:cNvPr id="9" name="Straight Connector 8"/>
          <p:cNvCxnSpPr/>
          <p:nvPr/>
        </p:nvCxnSpPr>
        <p:spPr bwMode="auto">
          <a:xfrm>
            <a:off x="1524000" y="5715000"/>
            <a:ext cx="1066800" cy="76200"/>
          </a:xfrm>
          <a:prstGeom prst="line">
            <a:avLst/>
          </a:prstGeom>
          <a:solidFill>
            <a:schemeClr val="accent1"/>
          </a:solidFill>
          <a:ln w="12700" cap="flat" cmpd="sng" algn="ctr">
            <a:solidFill>
              <a:schemeClr val="bg2"/>
            </a:solidFill>
            <a:prstDash val="solid"/>
            <a:round/>
            <a:headEnd type="none" w="sm" len="sm"/>
            <a:tailEnd type="none" w="sm" len="sm"/>
          </a:ln>
          <a:effectLst/>
        </p:spPr>
      </p:cxnSp>
      <p:sp>
        <p:nvSpPr>
          <p:cNvPr id="13" name="Oval 12"/>
          <p:cNvSpPr/>
          <p:nvPr/>
        </p:nvSpPr>
        <p:spPr bwMode="auto">
          <a:xfrm>
            <a:off x="2819400" y="5791200"/>
            <a:ext cx="45719" cy="76200"/>
          </a:xfrm>
          <a:prstGeom prst="ellipse">
            <a:avLst/>
          </a:prstGeom>
          <a:solidFill>
            <a:schemeClr val="accent3">
              <a:lumMod val="20000"/>
              <a:lumOff val="80000"/>
            </a:schemeClr>
          </a:solid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charset="0"/>
            </a:endParaRPr>
          </a:p>
        </p:txBody>
      </p:sp>
      <p:sp>
        <p:nvSpPr>
          <p:cNvPr id="14" name="Oval 13"/>
          <p:cNvSpPr/>
          <p:nvPr/>
        </p:nvSpPr>
        <p:spPr bwMode="auto">
          <a:xfrm>
            <a:off x="2667000" y="5791200"/>
            <a:ext cx="45719" cy="76200"/>
          </a:xfrm>
          <a:prstGeom prst="ellipse">
            <a:avLst/>
          </a:prstGeom>
          <a:solidFill>
            <a:schemeClr val="accent3">
              <a:lumMod val="20000"/>
              <a:lumOff val="80000"/>
            </a:schemeClr>
          </a:solid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charset="0"/>
            </a:endParaRPr>
          </a:p>
        </p:txBody>
      </p:sp>
      <p:sp>
        <p:nvSpPr>
          <p:cNvPr id="15" name="TextBox 14"/>
          <p:cNvSpPr txBox="1"/>
          <p:nvPr/>
        </p:nvSpPr>
        <p:spPr>
          <a:xfrm>
            <a:off x="5715000" y="1447800"/>
            <a:ext cx="3429000" cy="5078313"/>
          </a:xfrm>
          <a:prstGeom prst="rect">
            <a:avLst/>
          </a:prstGeom>
          <a:noFill/>
        </p:spPr>
        <p:txBody>
          <a:bodyPr wrap="square" rtlCol="0">
            <a:spAutoFit/>
          </a:bodyPr>
          <a:lstStyle/>
          <a:p>
            <a:r>
              <a:rPr lang="en-US" sz="3600" b="1" i="1" dirty="0" smtClean="0"/>
              <a:t>Gland</a:t>
            </a:r>
            <a:r>
              <a:rPr lang="en-US" sz="3600" dirty="0" smtClean="0"/>
              <a:t> – a group of  cells that make special chemicals for the body.</a:t>
            </a:r>
          </a:p>
          <a:p>
            <a:endParaRPr lang="en-US" sz="3600" dirty="0" smtClean="0"/>
          </a:p>
          <a:p>
            <a:r>
              <a:rPr lang="en-US" sz="3600" dirty="0" smtClean="0"/>
              <a:t>These chemicals are called </a:t>
            </a:r>
            <a:r>
              <a:rPr lang="en-US" sz="3600" b="1" i="1" dirty="0" smtClean="0"/>
              <a:t>hormones.</a:t>
            </a: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homeremedyhouse.com/images/endocrine%20system.jpeg"/>
          <p:cNvPicPr>
            <a:picLocks noChangeAspect="1" noChangeArrowheads="1"/>
          </p:cNvPicPr>
          <p:nvPr/>
        </p:nvPicPr>
        <p:blipFill>
          <a:blip r:embed="rId2" cstate="print"/>
          <a:srcRect b="10667"/>
          <a:stretch>
            <a:fillRect/>
          </a:stretch>
        </p:blipFill>
        <p:spPr bwMode="auto">
          <a:xfrm>
            <a:off x="-533400" y="-304800"/>
            <a:ext cx="5690989" cy="6629400"/>
          </a:xfrm>
          <a:prstGeom prst="rect">
            <a:avLst/>
          </a:prstGeom>
          <a:noFill/>
        </p:spPr>
      </p:pic>
      <p:sp>
        <p:nvSpPr>
          <p:cNvPr id="6" name="TextBox 5"/>
          <p:cNvSpPr txBox="1"/>
          <p:nvPr/>
        </p:nvSpPr>
        <p:spPr>
          <a:xfrm>
            <a:off x="533400" y="5029200"/>
            <a:ext cx="1387523" cy="307777"/>
          </a:xfrm>
          <a:prstGeom prst="rect">
            <a:avLst/>
          </a:prstGeom>
          <a:noFill/>
        </p:spPr>
        <p:txBody>
          <a:bodyPr wrap="square" rtlCol="0">
            <a:spAutoFit/>
          </a:bodyPr>
          <a:lstStyle/>
          <a:p>
            <a:r>
              <a:rPr lang="en-US" sz="1400" dirty="0" smtClean="0">
                <a:solidFill>
                  <a:schemeClr val="bg2"/>
                </a:solidFill>
              </a:rPr>
              <a:t>Testes(males)</a:t>
            </a:r>
            <a:endParaRPr lang="en-US" sz="1400" dirty="0">
              <a:solidFill>
                <a:schemeClr val="bg2"/>
              </a:solidFill>
            </a:endParaRPr>
          </a:p>
        </p:txBody>
      </p:sp>
      <p:cxnSp>
        <p:nvCxnSpPr>
          <p:cNvPr id="7" name="Straight Connector 6"/>
          <p:cNvCxnSpPr/>
          <p:nvPr/>
        </p:nvCxnSpPr>
        <p:spPr bwMode="auto">
          <a:xfrm>
            <a:off x="1600200" y="5181600"/>
            <a:ext cx="685800" cy="76200"/>
          </a:xfrm>
          <a:prstGeom prst="line">
            <a:avLst/>
          </a:prstGeom>
          <a:solidFill>
            <a:schemeClr val="accent1"/>
          </a:solidFill>
          <a:ln w="12700" cap="flat" cmpd="sng" algn="ctr">
            <a:solidFill>
              <a:schemeClr val="bg2"/>
            </a:solidFill>
            <a:prstDash val="solid"/>
            <a:round/>
            <a:headEnd type="none" w="sm" len="sm"/>
            <a:tailEnd type="none" w="sm" len="sm"/>
          </a:ln>
          <a:effectLst/>
        </p:spPr>
      </p:cxnSp>
      <p:sp>
        <p:nvSpPr>
          <p:cNvPr id="8" name="Oval 7"/>
          <p:cNvSpPr/>
          <p:nvPr/>
        </p:nvSpPr>
        <p:spPr bwMode="auto">
          <a:xfrm flipH="1">
            <a:off x="2590800" y="5181600"/>
            <a:ext cx="76200" cy="127003"/>
          </a:xfrm>
          <a:prstGeom prst="ellipse">
            <a:avLst/>
          </a:prstGeom>
          <a:solidFill>
            <a:schemeClr val="accent3">
              <a:lumMod val="20000"/>
              <a:lumOff val="80000"/>
            </a:schemeClr>
          </a:solid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charset="0"/>
            </a:endParaRPr>
          </a:p>
        </p:txBody>
      </p:sp>
      <p:sp>
        <p:nvSpPr>
          <p:cNvPr id="9" name="Oval 8"/>
          <p:cNvSpPr/>
          <p:nvPr/>
        </p:nvSpPr>
        <p:spPr bwMode="auto">
          <a:xfrm flipH="1">
            <a:off x="2438400" y="5181600"/>
            <a:ext cx="76200" cy="127003"/>
          </a:xfrm>
          <a:prstGeom prst="ellipse">
            <a:avLst/>
          </a:prstGeom>
          <a:solidFill>
            <a:schemeClr val="accent3">
              <a:lumMod val="20000"/>
              <a:lumOff val="80000"/>
            </a:schemeClr>
          </a:solid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charset="0"/>
            </a:endParaRPr>
          </a:p>
        </p:txBody>
      </p:sp>
      <p:sp>
        <p:nvSpPr>
          <p:cNvPr id="13" name="TextBox 12"/>
          <p:cNvSpPr txBox="1"/>
          <p:nvPr/>
        </p:nvSpPr>
        <p:spPr>
          <a:xfrm>
            <a:off x="5105400" y="228600"/>
            <a:ext cx="3544560" cy="1200329"/>
          </a:xfrm>
          <a:prstGeom prst="rect">
            <a:avLst/>
          </a:prstGeom>
          <a:noFill/>
        </p:spPr>
        <p:txBody>
          <a:bodyPr wrap="none" rtlCol="0">
            <a:spAutoFit/>
          </a:bodyPr>
          <a:lstStyle/>
          <a:p>
            <a:r>
              <a:rPr lang="en-US" sz="3600" dirty="0" smtClean="0"/>
              <a:t>Pituitary </a:t>
            </a:r>
            <a:r>
              <a:rPr lang="en-US" sz="3600" smtClean="0"/>
              <a:t>– growth</a:t>
            </a:r>
          </a:p>
          <a:p>
            <a:r>
              <a:rPr lang="en-US" sz="3600" smtClean="0"/>
              <a:t> </a:t>
            </a:r>
            <a:r>
              <a:rPr lang="en-US" sz="3600" dirty="0" smtClean="0"/>
              <a:t>hormone</a:t>
            </a:r>
            <a:endParaRPr lang="en-US" sz="3600" dirty="0"/>
          </a:p>
        </p:txBody>
      </p:sp>
      <p:sp>
        <p:nvSpPr>
          <p:cNvPr id="33794" name="AutoShape 2" descr="data:image/jpg;base64,/9j/4AAQSkZJRgABAQAAAQABAAD/2wBDAAkGBwgHBgkIBwgKCgkLDRYPDQwMDRsUFRAWIB0iIiAdHx8kKDQsJCYxJx8fLT0tMTU3Ojo6Iys/RD84QzQ5Ojf/2wBDAQoKCg0MDRoPDxo3JR8lNzc3Nzc3Nzc3Nzc3Nzc3Nzc3Nzc3Nzc3Nzc3Nzc3Nzc3Nzc3Nzc3Nzc3Nzc3Nzc3Nzf/wAARCABOADEDASIAAhEBAxEB/8QAHAAAAQUBAQEAAAAAAAAAAAAABwACBAUGAwgB/8QAOxAAAgEDAwIEAQgHCQAAAAAAAQIDAAQRBRIhBhMxQVGRYQcUIjJxgaGxFUJSYpLR8BYjM1NjgpOj0v/EABQBAQAAAAAAAAAAAAAAAAAAAAD/xAAUEQEAAAAAAAAAAAAAAAAAAAAA/9oADAMBAAIRAxEAPwC9tnA4YDB/Cu9yTHbTNborypGzIucBiBwD99c7eLewCcDPOaqeoerrHSblrCCB7u+UgdsELGCRkbm8fTgDzoO3T13ba501I1tE/wCmli7skjSLgvhiBs3fVO0rgD4/Gu8MbuA5XY7KCQf1SR4VmNEv+pRot7q8WnWMkfcKSndtYYbJG3PGQxGRx5+Oav8AR9WtdXiMsHcjmAzJDIuGTnH2EZoH3ED4ycLxk+VQpIgYy3j8auJBuLbsEfs1CngVFIAwDzigndgeopVI2L+9SoPglhsoJry5bbDChkkJ8lAyfyoGi7ku9XnvZWy8jmRs+bMc/nii11nBLcdI36RM24Rq5UfrKrBmHsD7UJJtKv7Cwh1K4tZ47C4bEM/b+i5wSB7A+1BvHvnj0edbabZHMqNNGSGBYuFz5Y8/Dx/N3Tlzs6pMUe0Ca3I+B5bH5CsbFdSy2E1v3F2sY9uZVJxu5wB/XHxrQdPOT1BpE3m8QVufPcP5mgIjyBMKcFqrdSc7GwcZX2qbeqwyqAnyDelVFxlYyrMTjPJoLbtf60lKmc0qCU08cULSzECJFLOTyAAMmg5edX6heabc6ZtjNjJjsxON3ZQcIBnzAwAfHjNETrC7Nn0lqLA8yIIR/vIB/DNBuMiR324x8KBzOqzqAMfSXOPtohdK6Lf3NzFqUAU2lrMI3Yvhgd27w9MEUNLg/Taij0repovTWr300LbreQYRzglioAX4ZJHtQbawki1WzvriKfY1tK8LIy/WKeJH9eRqjvhtVsentVD091Jql9bX91ayx964uUHzKOAnI7bFiCGz4Rrngk8GrgXseo2EN5FwsqZ25zt9R91BecelKm7z8KVB9spJOMDx48OKGXykMn9rLhY0C7IYlYKuBnbnn+IVF16+vI5cQ3two9FkK/kaoleWWR5ZXd5GOGdmJLceZPjQO0S0N3rtjBs3iS6jUrjORvGfwzRX6/083Oj3EOm2qiW7vUklKgIHYkjLEnHiRyaHPRiB+pbLacDuM3A5GFY+dXvXFrcrC1xFezY/WTcVBH2Digxtk8kMqtFvWdG3K6HDKRnkUVRbWem2Xzez39s5f6bliSR6+1Ci0kUSqTn6p5BxzRttgrWUZZiQYl+tFHn6o/doOvdHqfalVvti9f8ArT+VKgBmsNI82WDY9SpAqEbeWKJGaNlMo3xAg5cZIyvqMgj7q9LXHydaPcwGGeS4dTg+IU+4ANOt/k70W3k7sYk72c918O/8TAn8aDz50Q0cGtxvIQrhHUK4O7JHp95rX67HJc28iG1kYlfDtt/Ki8/RenSMrO8jMhyrMqEg/aRVbLoUEVyYh3Sm/aG7wB9tnoPWg81G0ltnJuYXiKnAEi7c8/GixDdTfMIT83c4hXcSDydorazaLDiOOVZHEoP0TOMeBOD/AHfoKZJ05blQAsgQLkATqPIHH+HQVXef/Jb2NKtZ+hLf9ub/AJB/5pUH/9k=">
            <a:hlinkClick r:id="rId3"/>
          </p:cNvPr>
          <p:cNvSpPr>
            <a:spLocks noChangeAspect="1" noChangeArrowheads="1"/>
          </p:cNvSpPr>
          <p:nvPr/>
        </p:nvSpPr>
        <p:spPr bwMode="auto">
          <a:xfrm>
            <a:off x="168275" y="-350838"/>
            <a:ext cx="466725" cy="7429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3796" name="AutoShape 4" descr="data:image/jpg;base64,/9j/4AAQSkZJRgABAQAAAQABAAD/2wBDAAkGBwgHBgkIBwgKCgkLDRYPDQwMDRsUFRAWIB0iIiAdHx8kKDQsJCYxJx8fLT0tMTU3Ojo6Iys/RD84QzQ5Ojf/2wBDAQoKCg0MDRoPDxo3JR8lNzc3Nzc3Nzc3Nzc3Nzc3Nzc3Nzc3Nzc3Nzc3Nzc3Nzc3Nzc3Nzc3Nzc3Nzc3Nzc3Nzf/wAARCABOADEDASIAAhEBAxEB/8QAHAAAAQUBAQEAAAAAAAAAAAAABwACBAUGAwgB/8QAOxAAAgEDAwIEAQgHCQAAAAAAAQIDAAQRBRIhBhMxQVGRYQcUIjJxgaGxFUJSYpLR8BYjM1NjgpOj0v/EABQBAQAAAAAAAAAAAAAAAAAAAAD/xAAUEQEAAAAAAAAAAAAAAAAAAAAA/9oADAMBAAIRAxEAPwC9tnA4YDB/Cu9yTHbTNborypGzIucBiBwD99c7eLewCcDPOaqeoerrHSblrCCB7u+UgdsELGCRkbm8fTgDzoO3T13ba501I1tE/wCmli7skjSLgvhiBs3fVO0rgD4/Gu8MbuA5XY7KCQf1SR4VmNEv+pRot7q8WnWMkfcKSndtYYbJG3PGQxGRx5+Oav8AR9WtdXiMsHcjmAzJDIuGTnH2EZoH3ED4ycLxk+VQpIgYy3j8auJBuLbsEfs1CngVFIAwDzigndgeopVI2L+9SoPglhsoJry5bbDChkkJ8lAyfyoGi7ku9XnvZWy8jmRs+bMc/nii11nBLcdI36RM24Rq5UfrKrBmHsD7UJJtKv7Cwh1K4tZ47C4bEM/b+i5wSB7A+1BvHvnj0edbabZHMqNNGSGBYuFz5Y8/Dx/N3Tlzs6pMUe0Ca3I+B5bH5CsbFdSy2E1v3F2sY9uZVJxu5wB/XHxrQdPOT1BpE3m8QVufPcP5mgIjyBMKcFqrdSc7GwcZX2qbeqwyqAnyDelVFxlYyrMTjPJoLbtf60lKmc0qCU08cULSzECJFLOTyAAMmg5edX6heabc6ZtjNjJjsxON3ZQcIBnzAwAfHjNETrC7Nn0lqLA8yIIR/vIB/DNBuMiR324x8KBzOqzqAMfSXOPtohdK6Lf3NzFqUAU2lrMI3Yvhgd27w9MEUNLg/Taij0repovTWr300LbreQYRzglioAX4ZJHtQbawki1WzvriKfY1tK8LIy/WKeJH9eRqjvhtVsentVD091Jql9bX91ayx964uUHzKOAnI7bFiCGz4Rrngk8GrgXseo2EN5FwsqZ25zt9R91BecelKm7z8KVB9spJOMDx48OKGXykMn9rLhY0C7IYlYKuBnbnn+IVF16+vI5cQ3two9FkK/kaoleWWR5ZXd5GOGdmJLceZPjQO0S0N3rtjBs3iS6jUrjORvGfwzRX6/083Oj3EOm2qiW7vUklKgIHYkjLEnHiRyaHPRiB+pbLacDuM3A5GFY+dXvXFrcrC1xFezY/WTcVBH2Digxtk8kMqtFvWdG3K6HDKRnkUVRbWem2Xzez39s5f6bliSR6+1Ci0kUSqTn6p5BxzRttgrWUZZiQYl+tFHn6o/doOvdHqfalVvti9f8ArT+VKgBmsNI82WDY9SpAqEbeWKJGaNlMo3xAg5cZIyvqMgj7q9LXHydaPcwGGeS4dTg+IU+4ANOt/k70W3k7sYk72c918O/8TAn8aDz50Q0cGtxvIQrhHUK4O7JHp95rX67HJc28iG1kYlfDtt/Ki8/RenSMrO8jMhyrMqEg/aRVbLoUEVyYh3Sm/aG7wB9tnoPWg81G0ltnJuYXiKnAEi7c8/GixDdTfMIT83c4hXcSDydorazaLDiOOVZHEoP0TOMeBOD/AHfoKZJ05blQAsgQLkATqPIHH+HQVXef/Jb2NKtZ+hLf9ub/AJB/5pUH/9k=">
            <a:hlinkClick r:id="rId3"/>
          </p:cNvPr>
          <p:cNvSpPr>
            <a:spLocks noChangeAspect="1" noChangeArrowheads="1"/>
          </p:cNvSpPr>
          <p:nvPr/>
        </p:nvSpPr>
        <p:spPr bwMode="auto">
          <a:xfrm>
            <a:off x="168275" y="-350838"/>
            <a:ext cx="466725" cy="7429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3798" name="Picture 6" descr="http://www.mrl.lib.in.us/famous-visitors/images/sept-2007/tom-thumb.jpg"/>
          <p:cNvPicPr>
            <a:picLocks noChangeAspect="1" noChangeArrowheads="1"/>
          </p:cNvPicPr>
          <p:nvPr/>
        </p:nvPicPr>
        <p:blipFill>
          <a:blip r:embed="rId4" cstate="print"/>
          <a:srcRect/>
          <a:stretch>
            <a:fillRect/>
          </a:stretch>
        </p:blipFill>
        <p:spPr bwMode="auto">
          <a:xfrm>
            <a:off x="5486400" y="4724400"/>
            <a:ext cx="1143000" cy="1805104"/>
          </a:xfrm>
          <a:prstGeom prst="rect">
            <a:avLst/>
          </a:prstGeom>
          <a:noFill/>
        </p:spPr>
      </p:pic>
      <p:pic>
        <p:nvPicPr>
          <p:cNvPr id="33800" name="Picture 8" descr="http://upload.wikimedia.org/wikipedia/en/thumb/5/5c/Robert_Wadlow.jpg/220px-Robert_Wadlow.jpg">
            <a:hlinkClick r:id="rId5"/>
          </p:cNvPr>
          <p:cNvPicPr>
            <a:picLocks noChangeAspect="1" noChangeArrowheads="1"/>
          </p:cNvPicPr>
          <p:nvPr/>
        </p:nvPicPr>
        <p:blipFill>
          <a:blip r:embed="rId6" cstate="print"/>
          <a:srcRect/>
          <a:stretch>
            <a:fillRect/>
          </a:stretch>
        </p:blipFill>
        <p:spPr bwMode="auto">
          <a:xfrm>
            <a:off x="6781800" y="2971800"/>
            <a:ext cx="2095500" cy="359092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homeremedyhouse.com/images/endocrine%20system.jpeg"/>
          <p:cNvPicPr>
            <a:picLocks noChangeAspect="1" noChangeArrowheads="1"/>
          </p:cNvPicPr>
          <p:nvPr/>
        </p:nvPicPr>
        <p:blipFill>
          <a:blip r:embed="rId2" cstate="print"/>
          <a:srcRect b="10667"/>
          <a:stretch>
            <a:fillRect/>
          </a:stretch>
        </p:blipFill>
        <p:spPr bwMode="auto">
          <a:xfrm>
            <a:off x="609600" y="0"/>
            <a:ext cx="4547989" cy="4953000"/>
          </a:xfrm>
          <a:prstGeom prst="rect">
            <a:avLst/>
          </a:prstGeom>
          <a:noFill/>
        </p:spPr>
      </p:pic>
      <p:sp>
        <p:nvSpPr>
          <p:cNvPr id="6" name="TextBox 5"/>
          <p:cNvSpPr txBox="1"/>
          <p:nvPr/>
        </p:nvSpPr>
        <p:spPr>
          <a:xfrm>
            <a:off x="533400" y="5029200"/>
            <a:ext cx="1387523" cy="307777"/>
          </a:xfrm>
          <a:prstGeom prst="rect">
            <a:avLst/>
          </a:prstGeom>
          <a:noFill/>
        </p:spPr>
        <p:txBody>
          <a:bodyPr wrap="square" rtlCol="0">
            <a:spAutoFit/>
          </a:bodyPr>
          <a:lstStyle/>
          <a:p>
            <a:r>
              <a:rPr lang="en-US" sz="1400" dirty="0" smtClean="0">
                <a:solidFill>
                  <a:schemeClr val="bg2"/>
                </a:solidFill>
              </a:rPr>
              <a:t>Testes(males)</a:t>
            </a:r>
            <a:endParaRPr lang="en-US" sz="1400" dirty="0">
              <a:solidFill>
                <a:schemeClr val="bg2"/>
              </a:solidFill>
            </a:endParaRPr>
          </a:p>
        </p:txBody>
      </p:sp>
      <p:cxnSp>
        <p:nvCxnSpPr>
          <p:cNvPr id="7" name="Straight Connector 6"/>
          <p:cNvCxnSpPr/>
          <p:nvPr/>
        </p:nvCxnSpPr>
        <p:spPr bwMode="auto">
          <a:xfrm>
            <a:off x="1600200" y="5181600"/>
            <a:ext cx="685800" cy="76200"/>
          </a:xfrm>
          <a:prstGeom prst="line">
            <a:avLst/>
          </a:prstGeom>
          <a:solidFill>
            <a:schemeClr val="accent1"/>
          </a:solidFill>
          <a:ln w="12700" cap="flat" cmpd="sng" algn="ctr">
            <a:solidFill>
              <a:schemeClr val="bg2"/>
            </a:solidFill>
            <a:prstDash val="solid"/>
            <a:round/>
            <a:headEnd type="none" w="sm" len="sm"/>
            <a:tailEnd type="none" w="sm" len="sm"/>
          </a:ln>
          <a:effectLst/>
        </p:spPr>
      </p:cxnSp>
      <p:sp>
        <p:nvSpPr>
          <p:cNvPr id="8" name="Oval 7"/>
          <p:cNvSpPr/>
          <p:nvPr/>
        </p:nvSpPr>
        <p:spPr bwMode="auto">
          <a:xfrm flipH="1">
            <a:off x="2590800" y="5181600"/>
            <a:ext cx="76200" cy="127003"/>
          </a:xfrm>
          <a:prstGeom prst="ellipse">
            <a:avLst/>
          </a:prstGeom>
          <a:solidFill>
            <a:schemeClr val="accent3">
              <a:lumMod val="20000"/>
              <a:lumOff val="80000"/>
            </a:schemeClr>
          </a:solid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charset="0"/>
            </a:endParaRPr>
          </a:p>
        </p:txBody>
      </p:sp>
      <p:sp>
        <p:nvSpPr>
          <p:cNvPr id="9" name="Oval 8"/>
          <p:cNvSpPr/>
          <p:nvPr/>
        </p:nvSpPr>
        <p:spPr bwMode="auto">
          <a:xfrm flipH="1">
            <a:off x="2438400" y="5181600"/>
            <a:ext cx="76200" cy="127003"/>
          </a:xfrm>
          <a:prstGeom prst="ellipse">
            <a:avLst/>
          </a:prstGeom>
          <a:solidFill>
            <a:schemeClr val="accent3">
              <a:lumMod val="20000"/>
              <a:lumOff val="80000"/>
            </a:schemeClr>
          </a:solid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charset="0"/>
            </a:endParaRPr>
          </a:p>
        </p:txBody>
      </p:sp>
      <p:sp>
        <p:nvSpPr>
          <p:cNvPr id="13" name="TextBox 12"/>
          <p:cNvSpPr txBox="1"/>
          <p:nvPr/>
        </p:nvSpPr>
        <p:spPr>
          <a:xfrm>
            <a:off x="5334000" y="838200"/>
            <a:ext cx="3581400" cy="1569660"/>
          </a:xfrm>
          <a:prstGeom prst="rect">
            <a:avLst/>
          </a:prstGeom>
          <a:noFill/>
        </p:spPr>
        <p:txBody>
          <a:bodyPr wrap="square" rtlCol="0">
            <a:spAutoFit/>
          </a:bodyPr>
          <a:lstStyle/>
          <a:p>
            <a:r>
              <a:rPr lang="en-US" sz="3200" dirty="0" smtClean="0"/>
              <a:t>Thyroid – increases the rate at which you burn energy.</a:t>
            </a:r>
            <a:endParaRPr lang="en-US" sz="3200" dirty="0"/>
          </a:p>
        </p:txBody>
      </p:sp>
      <p:sp>
        <p:nvSpPr>
          <p:cNvPr id="33794" name="AutoShape 2" descr="data:image/jpg;base64,/9j/4AAQSkZJRgABAQAAAQABAAD/2wBDAAkGBwgHBgkIBwgKCgkLDRYPDQwMDRsUFRAWIB0iIiAdHx8kKDQsJCYxJx8fLT0tMTU3Ojo6Iys/RD84QzQ5Ojf/2wBDAQoKCg0MDRoPDxo3JR8lNzc3Nzc3Nzc3Nzc3Nzc3Nzc3Nzc3Nzc3Nzc3Nzc3Nzc3Nzc3Nzc3Nzc3Nzc3Nzc3Nzf/wAARCABOADEDASIAAhEBAxEB/8QAHAAAAQUBAQEAAAAAAAAAAAAABwACBAUGAwgB/8QAOxAAAgEDAwIEAQgHCQAAAAAAAQIDAAQRBRIhBhMxQVGRYQcUIjJxgaGxFUJSYpLR8BYjM1NjgpOj0v/EABQBAQAAAAAAAAAAAAAAAAAAAAD/xAAUEQEAAAAAAAAAAAAAAAAAAAAA/9oADAMBAAIRAxEAPwC9tnA4YDB/Cu9yTHbTNborypGzIucBiBwD99c7eLewCcDPOaqeoerrHSblrCCB7u+UgdsELGCRkbm8fTgDzoO3T13ba501I1tE/wCmli7skjSLgvhiBs3fVO0rgD4/Gu8MbuA5XY7KCQf1SR4VmNEv+pRot7q8WnWMkfcKSndtYYbJG3PGQxGRx5+Oav8AR9WtdXiMsHcjmAzJDIuGTnH2EZoH3ED4ycLxk+VQpIgYy3j8auJBuLbsEfs1CngVFIAwDzigndgeopVI2L+9SoPglhsoJry5bbDChkkJ8lAyfyoGi7ku9XnvZWy8jmRs+bMc/nii11nBLcdI36RM24Rq5UfrKrBmHsD7UJJtKv7Cwh1K4tZ47C4bEM/b+i5wSB7A+1BvHvnj0edbabZHMqNNGSGBYuFz5Y8/Dx/N3Tlzs6pMUe0Ca3I+B5bH5CsbFdSy2E1v3F2sY9uZVJxu5wB/XHxrQdPOT1BpE3m8QVufPcP5mgIjyBMKcFqrdSc7GwcZX2qbeqwyqAnyDelVFxlYyrMTjPJoLbtf60lKmc0qCU08cULSzECJFLOTyAAMmg5edX6heabc6ZtjNjJjsxON3ZQcIBnzAwAfHjNETrC7Nn0lqLA8yIIR/vIB/DNBuMiR324x8KBzOqzqAMfSXOPtohdK6Lf3NzFqUAU2lrMI3Yvhgd27w9MEUNLg/Taij0repovTWr300LbreQYRzglioAX4ZJHtQbawki1WzvriKfY1tK8LIy/WKeJH9eRqjvhtVsentVD091Jql9bX91ayx964uUHzKOAnI7bFiCGz4Rrngk8GrgXseo2EN5FwsqZ25zt9R91BecelKm7z8KVB9spJOMDx48OKGXykMn9rLhY0C7IYlYKuBnbnn+IVF16+vI5cQ3two9FkK/kaoleWWR5ZXd5GOGdmJLceZPjQO0S0N3rtjBs3iS6jUrjORvGfwzRX6/083Oj3EOm2qiW7vUklKgIHYkjLEnHiRyaHPRiB+pbLacDuM3A5GFY+dXvXFrcrC1xFezY/WTcVBH2Digxtk8kMqtFvWdG3K6HDKRnkUVRbWem2Xzez39s5f6bliSR6+1Ci0kUSqTn6p5BxzRttgrWUZZiQYl+tFHn6o/doOvdHqfalVvti9f8ArT+VKgBmsNI82WDY9SpAqEbeWKJGaNlMo3xAg5cZIyvqMgj7q9LXHydaPcwGGeS4dTg+IU+4ANOt/k70W3k7sYk72c918O/8TAn8aDz50Q0cGtxvIQrhHUK4O7JHp95rX67HJc28iG1kYlfDtt/Ki8/RenSMrO8jMhyrMqEg/aRVbLoUEVyYh3Sm/aG7wB9tnoPWg81G0ltnJuYXiKnAEi7c8/GixDdTfMIT83c4hXcSDydorazaLDiOOVZHEoP0TOMeBOD/AHfoKZJ05blQAsgQLkATqPIHH+HQVXef/Jb2NKtZ+hLf9ub/AJB/5pUH/9k=">
            <a:hlinkClick r:id="rId3"/>
          </p:cNvPr>
          <p:cNvSpPr>
            <a:spLocks noChangeAspect="1" noChangeArrowheads="1"/>
          </p:cNvSpPr>
          <p:nvPr/>
        </p:nvSpPr>
        <p:spPr bwMode="auto">
          <a:xfrm>
            <a:off x="168275" y="-350838"/>
            <a:ext cx="466725" cy="7429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3796" name="AutoShape 4" descr="data:image/jpg;base64,/9j/4AAQSkZJRgABAQAAAQABAAD/2wBDAAkGBwgHBgkIBwgKCgkLDRYPDQwMDRsUFRAWIB0iIiAdHx8kKDQsJCYxJx8fLT0tMTU3Ojo6Iys/RD84QzQ5Ojf/2wBDAQoKCg0MDRoPDxo3JR8lNzc3Nzc3Nzc3Nzc3Nzc3Nzc3Nzc3Nzc3Nzc3Nzc3Nzc3Nzc3Nzc3Nzc3Nzc3Nzc3Nzf/wAARCABOADEDASIAAhEBAxEB/8QAHAAAAQUBAQEAAAAAAAAAAAAABwACBAUGAwgB/8QAOxAAAgEDAwIEAQgHCQAAAAAAAQIDAAQRBRIhBhMxQVGRYQcUIjJxgaGxFUJSYpLR8BYjM1NjgpOj0v/EABQBAQAAAAAAAAAAAAAAAAAAAAD/xAAUEQEAAAAAAAAAAAAAAAAAAAAA/9oADAMBAAIRAxEAPwC9tnA4YDB/Cu9yTHbTNborypGzIucBiBwD99c7eLewCcDPOaqeoerrHSblrCCB7u+UgdsELGCRkbm8fTgDzoO3T13ba501I1tE/wCmli7skjSLgvhiBs3fVO0rgD4/Gu8MbuA5XY7KCQf1SR4VmNEv+pRot7q8WnWMkfcKSndtYYbJG3PGQxGRx5+Oav8AR9WtdXiMsHcjmAzJDIuGTnH2EZoH3ED4ycLxk+VQpIgYy3j8auJBuLbsEfs1CngVFIAwDzigndgeopVI2L+9SoPglhsoJry5bbDChkkJ8lAyfyoGi7ku9XnvZWy8jmRs+bMc/nii11nBLcdI36RM24Rq5UfrKrBmHsD7UJJtKv7Cwh1K4tZ47C4bEM/b+i5wSB7A+1BvHvnj0edbabZHMqNNGSGBYuFz5Y8/Dx/N3Tlzs6pMUe0Ca3I+B5bH5CsbFdSy2E1v3F2sY9uZVJxu5wB/XHxrQdPOT1BpE3m8QVufPcP5mgIjyBMKcFqrdSc7GwcZX2qbeqwyqAnyDelVFxlYyrMTjPJoLbtf60lKmc0qCU08cULSzECJFLOTyAAMmg5edX6heabc6ZtjNjJjsxON3ZQcIBnzAwAfHjNETrC7Nn0lqLA8yIIR/vIB/DNBuMiR324x8KBzOqzqAMfSXOPtohdK6Lf3NzFqUAU2lrMI3Yvhgd27w9MEUNLg/Taij0repovTWr300LbreQYRzglioAX4ZJHtQbawki1WzvriKfY1tK8LIy/WKeJH9eRqjvhtVsentVD091Jql9bX91ayx964uUHzKOAnI7bFiCGz4Rrngk8GrgXseo2EN5FwsqZ25zt9R91BecelKm7z8KVB9spJOMDx48OKGXykMn9rLhY0C7IYlYKuBnbnn+IVF16+vI5cQ3two9FkK/kaoleWWR5ZXd5GOGdmJLceZPjQO0S0N3rtjBs3iS6jUrjORvGfwzRX6/083Oj3EOm2qiW7vUklKgIHYkjLEnHiRyaHPRiB+pbLacDuM3A5GFY+dXvXFrcrC1xFezY/WTcVBH2Digxtk8kMqtFvWdG3K6HDKRnkUVRbWem2Xzez39s5f6bliSR6+1Ci0kUSqTn6p5BxzRttgrWUZZiQYl+tFHn6o/doOvdHqfalVvti9f8ArT+VKgBmsNI82WDY9SpAqEbeWKJGaNlMo3xAg5cZIyvqMgj7q9LXHydaPcwGGeS4dTg+IU+4ANOt/k70W3k7sYk72c918O/8TAn8aDz50Q0cGtxvIQrhHUK4O7JHp95rX67HJc28iG1kYlfDtt/Ki8/RenSMrO8jMhyrMqEg/aRVbLoUEVyYh3Sm/aG7wB9tnoPWg81G0ltnJuYXiKnAEi7c8/GixDdTfMIT83c4hXcSDydorazaLDiOOVZHEoP0TOMeBOD/AHfoKZJ05blQAsgQLkATqPIHH+HQVXef/Jb2NKtZ+hLf9ub/AJB/5pUH/9k=">
            <a:hlinkClick r:id="rId3"/>
          </p:cNvPr>
          <p:cNvSpPr>
            <a:spLocks noChangeAspect="1" noChangeArrowheads="1"/>
          </p:cNvSpPr>
          <p:nvPr/>
        </p:nvSpPr>
        <p:spPr bwMode="auto">
          <a:xfrm>
            <a:off x="168275" y="-350838"/>
            <a:ext cx="466725" cy="7429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5334000" y="2286000"/>
            <a:ext cx="3581400" cy="2062103"/>
          </a:xfrm>
          <a:prstGeom prst="rect">
            <a:avLst/>
          </a:prstGeom>
          <a:noFill/>
        </p:spPr>
        <p:txBody>
          <a:bodyPr wrap="square" rtlCol="0">
            <a:spAutoFit/>
          </a:bodyPr>
          <a:lstStyle/>
          <a:p>
            <a:r>
              <a:rPr lang="en-US" sz="3200" dirty="0" smtClean="0"/>
              <a:t>Parathyroid – regulates level of calcium in your blood.</a:t>
            </a:r>
            <a:endParaRPr lang="en-US" sz="3200" dirty="0"/>
          </a:p>
        </p:txBody>
      </p:sp>
      <p:pic>
        <p:nvPicPr>
          <p:cNvPr id="2" name="Picture 2" descr="http://4.bp.blogspot.com/__mv1HA6ZdKk/TCvWOMEebOI/AAAAAAAAAKw/Vz-805FsubI/s400/sleepy03.gif"/>
          <p:cNvPicPr>
            <a:picLocks noChangeAspect="1" noChangeArrowheads="1"/>
          </p:cNvPicPr>
          <p:nvPr/>
        </p:nvPicPr>
        <p:blipFill>
          <a:blip r:embed="rId4" cstate="print"/>
          <a:srcRect/>
          <a:stretch>
            <a:fillRect/>
          </a:stretch>
        </p:blipFill>
        <p:spPr bwMode="auto">
          <a:xfrm>
            <a:off x="5715000" y="3733800"/>
            <a:ext cx="2952750" cy="2828925"/>
          </a:xfrm>
          <a:prstGeom prst="rect">
            <a:avLst/>
          </a:prstGeom>
          <a:noFill/>
        </p:spPr>
      </p:pic>
      <p:sp>
        <p:nvSpPr>
          <p:cNvPr id="14" name="TextBox 13"/>
          <p:cNvSpPr txBox="1"/>
          <p:nvPr/>
        </p:nvSpPr>
        <p:spPr>
          <a:xfrm>
            <a:off x="685800" y="5029200"/>
            <a:ext cx="5105400" cy="2062103"/>
          </a:xfrm>
          <a:prstGeom prst="rect">
            <a:avLst/>
          </a:prstGeom>
          <a:noFill/>
        </p:spPr>
        <p:txBody>
          <a:bodyPr wrap="square" rtlCol="0">
            <a:spAutoFit/>
          </a:bodyPr>
          <a:lstStyle/>
          <a:p>
            <a:r>
              <a:rPr lang="en-US" sz="3200" dirty="0" smtClean="0"/>
              <a:t>“Sleepy” may have a hormone imbalance (too little thyroxin) causing him to be tired all the time.</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homeremedyhouse.com/images/endocrine%20system.jpeg"/>
          <p:cNvPicPr>
            <a:picLocks noChangeAspect="1" noChangeArrowheads="1"/>
          </p:cNvPicPr>
          <p:nvPr/>
        </p:nvPicPr>
        <p:blipFill>
          <a:blip r:embed="rId2" cstate="print"/>
          <a:srcRect b="10667"/>
          <a:stretch>
            <a:fillRect/>
          </a:stretch>
        </p:blipFill>
        <p:spPr bwMode="auto">
          <a:xfrm>
            <a:off x="0" y="609600"/>
            <a:ext cx="4547989" cy="4648200"/>
          </a:xfrm>
          <a:prstGeom prst="rect">
            <a:avLst/>
          </a:prstGeom>
          <a:noFill/>
        </p:spPr>
      </p:pic>
      <p:sp>
        <p:nvSpPr>
          <p:cNvPr id="6" name="TextBox 5"/>
          <p:cNvSpPr txBox="1"/>
          <p:nvPr/>
        </p:nvSpPr>
        <p:spPr>
          <a:xfrm>
            <a:off x="533400" y="5029200"/>
            <a:ext cx="1387523" cy="307777"/>
          </a:xfrm>
          <a:prstGeom prst="rect">
            <a:avLst/>
          </a:prstGeom>
          <a:noFill/>
        </p:spPr>
        <p:txBody>
          <a:bodyPr wrap="square" rtlCol="0">
            <a:spAutoFit/>
          </a:bodyPr>
          <a:lstStyle/>
          <a:p>
            <a:r>
              <a:rPr lang="en-US" sz="1400" dirty="0" smtClean="0">
                <a:solidFill>
                  <a:schemeClr val="bg2"/>
                </a:solidFill>
              </a:rPr>
              <a:t>Testes(males)</a:t>
            </a:r>
            <a:endParaRPr lang="en-US" sz="1400" dirty="0">
              <a:solidFill>
                <a:schemeClr val="bg2"/>
              </a:solidFill>
            </a:endParaRPr>
          </a:p>
        </p:txBody>
      </p:sp>
      <p:cxnSp>
        <p:nvCxnSpPr>
          <p:cNvPr id="7" name="Straight Connector 6"/>
          <p:cNvCxnSpPr/>
          <p:nvPr/>
        </p:nvCxnSpPr>
        <p:spPr bwMode="auto">
          <a:xfrm>
            <a:off x="1600200" y="5181600"/>
            <a:ext cx="685800" cy="76200"/>
          </a:xfrm>
          <a:prstGeom prst="line">
            <a:avLst/>
          </a:prstGeom>
          <a:solidFill>
            <a:schemeClr val="accent1"/>
          </a:solidFill>
          <a:ln w="12700" cap="flat" cmpd="sng" algn="ctr">
            <a:solidFill>
              <a:schemeClr val="bg2"/>
            </a:solidFill>
            <a:prstDash val="solid"/>
            <a:round/>
            <a:headEnd type="none" w="sm" len="sm"/>
            <a:tailEnd type="none" w="sm" len="sm"/>
          </a:ln>
          <a:effectLst/>
        </p:spPr>
      </p:cxnSp>
      <p:sp>
        <p:nvSpPr>
          <p:cNvPr id="8" name="Oval 7"/>
          <p:cNvSpPr/>
          <p:nvPr/>
        </p:nvSpPr>
        <p:spPr bwMode="auto">
          <a:xfrm flipH="1">
            <a:off x="2590800" y="5181600"/>
            <a:ext cx="76200" cy="127003"/>
          </a:xfrm>
          <a:prstGeom prst="ellipse">
            <a:avLst/>
          </a:prstGeom>
          <a:solidFill>
            <a:schemeClr val="accent3">
              <a:lumMod val="20000"/>
              <a:lumOff val="80000"/>
            </a:schemeClr>
          </a:solid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charset="0"/>
            </a:endParaRPr>
          </a:p>
        </p:txBody>
      </p:sp>
      <p:sp>
        <p:nvSpPr>
          <p:cNvPr id="9" name="Oval 8"/>
          <p:cNvSpPr/>
          <p:nvPr/>
        </p:nvSpPr>
        <p:spPr bwMode="auto">
          <a:xfrm flipH="1">
            <a:off x="2438400" y="5181600"/>
            <a:ext cx="76200" cy="127003"/>
          </a:xfrm>
          <a:prstGeom prst="ellipse">
            <a:avLst/>
          </a:prstGeom>
          <a:solidFill>
            <a:schemeClr val="accent3">
              <a:lumMod val="20000"/>
              <a:lumOff val="80000"/>
            </a:schemeClr>
          </a:solid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charset="0"/>
            </a:endParaRPr>
          </a:p>
        </p:txBody>
      </p:sp>
      <p:sp>
        <p:nvSpPr>
          <p:cNvPr id="33794" name="AutoShape 2" descr="data:image/jpg;base64,/9j/4AAQSkZJRgABAQAAAQABAAD/2wBDAAkGBwgHBgkIBwgKCgkLDRYPDQwMDRsUFRAWIB0iIiAdHx8kKDQsJCYxJx8fLT0tMTU3Ojo6Iys/RD84QzQ5Ojf/2wBDAQoKCg0MDRoPDxo3JR8lNzc3Nzc3Nzc3Nzc3Nzc3Nzc3Nzc3Nzc3Nzc3Nzc3Nzc3Nzc3Nzc3Nzc3Nzc3Nzc3Nzf/wAARCABOADEDASIAAhEBAxEB/8QAHAAAAQUBAQEAAAAAAAAAAAAABwACBAUGAwgB/8QAOxAAAgEDAwIEAQgHCQAAAAAAAQIDAAQRBRIhBhMxQVGRYQcUIjJxgaGxFUJSYpLR8BYjM1NjgpOj0v/EABQBAQAAAAAAAAAAAAAAAAAAAAD/xAAUEQEAAAAAAAAAAAAAAAAAAAAA/9oADAMBAAIRAxEAPwC9tnA4YDB/Cu9yTHbTNborypGzIucBiBwD99c7eLewCcDPOaqeoerrHSblrCCB7u+UgdsELGCRkbm8fTgDzoO3T13ba501I1tE/wCmli7skjSLgvhiBs3fVO0rgD4/Gu8MbuA5XY7KCQf1SR4VmNEv+pRot7q8WnWMkfcKSndtYYbJG3PGQxGRx5+Oav8AR9WtdXiMsHcjmAzJDIuGTnH2EZoH3ED4ycLxk+VQpIgYy3j8auJBuLbsEfs1CngVFIAwDzigndgeopVI2L+9SoPglhsoJry5bbDChkkJ8lAyfyoGi7ku9XnvZWy8jmRs+bMc/nii11nBLcdI36RM24Rq5UfrKrBmHsD7UJJtKv7Cwh1K4tZ47C4bEM/b+i5wSB7A+1BvHvnj0edbabZHMqNNGSGBYuFz5Y8/Dx/N3Tlzs6pMUe0Ca3I+B5bH5CsbFdSy2E1v3F2sY9uZVJxu5wB/XHxrQdPOT1BpE3m8QVufPcP5mgIjyBMKcFqrdSc7GwcZX2qbeqwyqAnyDelVFxlYyrMTjPJoLbtf60lKmc0qCU08cULSzECJFLOTyAAMmg5edX6heabc6ZtjNjJjsxON3ZQcIBnzAwAfHjNETrC7Nn0lqLA8yIIR/vIB/DNBuMiR324x8KBzOqzqAMfSXOPtohdK6Lf3NzFqUAU2lrMI3Yvhgd27w9MEUNLg/Taij0repovTWr300LbreQYRzglioAX4ZJHtQbawki1WzvriKfY1tK8LIy/WKeJH9eRqjvhtVsentVD091Jql9bX91ayx964uUHzKOAnI7bFiCGz4Rrngk8GrgXseo2EN5FwsqZ25zt9R91BecelKm7z8KVB9spJOMDx48OKGXykMn9rLhY0C7IYlYKuBnbnn+IVF16+vI5cQ3two9FkK/kaoleWWR5ZXd5GOGdmJLceZPjQO0S0N3rtjBs3iS6jUrjORvGfwzRX6/083Oj3EOm2qiW7vUklKgIHYkjLEnHiRyaHPRiB+pbLacDuM3A5GFY+dXvXFrcrC1xFezY/WTcVBH2Digxtk8kMqtFvWdG3K6HDKRnkUVRbWem2Xzez39s5f6bliSR6+1Ci0kUSqTn6p5BxzRttgrWUZZiQYl+tFHn6o/doOvdHqfalVvti9f8ArT+VKgBmsNI82WDY9SpAqEbeWKJGaNlMo3xAg5cZIyvqMgj7q9LXHydaPcwGGeS4dTg+IU+4ANOt/k70W3k7sYk72c918O/8TAn8aDz50Q0cGtxvIQrhHUK4O7JHp95rX67HJc28iG1kYlfDtt/Ki8/RenSMrO8jMhyrMqEg/aRVbLoUEVyYh3Sm/aG7wB9tnoPWg81G0ltnJuYXiKnAEi7c8/GixDdTfMIT83c4hXcSDydorazaLDiOOVZHEoP0TOMeBOD/AHfoKZJ05blQAsgQLkATqPIHH+HQVXef/Jb2NKtZ+hLf9ub/AJB/5pUH/9k=">
            <a:hlinkClick r:id="rId3"/>
          </p:cNvPr>
          <p:cNvSpPr>
            <a:spLocks noChangeAspect="1" noChangeArrowheads="1"/>
          </p:cNvSpPr>
          <p:nvPr/>
        </p:nvSpPr>
        <p:spPr bwMode="auto">
          <a:xfrm>
            <a:off x="168275" y="-350838"/>
            <a:ext cx="466725" cy="7429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3796" name="AutoShape 4" descr="data:image/jpg;base64,/9j/4AAQSkZJRgABAQAAAQABAAD/2wBDAAkGBwgHBgkIBwgKCgkLDRYPDQwMDRsUFRAWIB0iIiAdHx8kKDQsJCYxJx8fLT0tMTU3Ojo6Iys/RD84QzQ5Ojf/2wBDAQoKCg0MDRoPDxo3JR8lNzc3Nzc3Nzc3Nzc3Nzc3Nzc3Nzc3Nzc3Nzc3Nzc3Nzc3Nzc3Nzc3Nzc3Nzc3Nzc3Nzf/wAARCABOADEDASIAAhEBAxEB/8QAHAAAAQUBAQEAAAAAAAAAAAAABwACBAUGAwgB/8QAOxAAAgEDAwIEAQgHCQAAAAAAAQIDAAQRBRIhBhMxQVGRYQcUIjJxgaGxFUJSYpLR8BYjM1NjgpOj0v/EABQBAQAAAAAAAAAAAAAAAAAAAAD/xAAUEQEAAAAAAAAAAAAAAAAAAAAA/9oADAMBAAIRAxEAPwC9tnA4YDB/Cu9yTHbTNborypGzIucBiBwD99c7eLewCcDPOaqeoerrHSblrCCB7u+UgdsELGCRkbm8fTgDzoO3T13ba501I1tE/wCmli7skjSLgvhiBs3fVO0rgD4/Gu8MbuA5XY7KCQf1SR4VmNEv+pRot7q8WnWMkfcKSndtYYbJG3PGQxGRx5+Oav8AR9WtdXiMsHcjmAzJDIuGTnH2EZoH3ED4ycLxk+VQpIgYy3j8auJBuLbsEfs1CngVFIAwDzigndgeopVI2L+9SoPglhsoJry5bbDChkkJ8lAyfyoGi7ku9XnvZWy8jmRs+bMc/nii11nBLcdI36RM24Rq5UfrKrBmHsD7UJJtKv7Cwh1K4tZ47C4bEM/b+i5wSB7A+1BvHvnj0edbabZHMqNNGSGBYuFz5Y8/Dx/N3Tlzs6pMUe0Ca3I+B5bH5CsbFdSy2E1v3F2sY9uZVJxu5wB/XHxrQdPOT1BpE3m8QVufPcP5mgIjyBMKcFqrdSc7GwcZX2qbeqwyqAnyDelVFxlYyrMTjPJoLbtf60lKmc0qCU08cULSzECJFLOTyAAMmg5edX6heabc6ZtjNjJjsxON3ZQcIBnzAwAfHjNETrC7Nn0lqLA8yIIR/vIB/DNBuMiR324x8KBzOqzqAMfSXOPtohdK6Lf3NzFqUAU2lrMI3Yvhgd27w9MEUNLg/Taij0repovTWr300LbreQYRzglioAX4ZJHtQbawki1WzvriKfY1tK8LIy/WKeJH9eRqjvhtVsentVD091Jql9bX91ayx964uUHzKOAnI7bFiCGz4Rrngk8GrgXseo2EN5FwsqZ25zt9R91BecelKm7z8KVB9spJOMDx48OKGXykMn9rLhY0C7IYlYKuBnbnn+IVF16+vI5cQ3two9FkK/kaoleWWR5ZXd5GOGdmJLceZPjQO0S0N3rtjBs3iS6jUrjORvGfwzRX6/083Oj3EOm2qiW7vUklKgIHYkjLEnHiRyaHPRiB+pbLacDuM3A5GFY+dXvXFrcrC1xFezY/WTcVBH2Digxtk8kMqtFvWdG3K6HDKRnkUVRbWem2Xzez39s5f6bliSR6+1Ci0kUSqTn6p5BxzRttgrWUZZiQYl+tFHn6o/doOvdHqfalVvti9f8ArT+VKgBmsNI82WDY9SpAqEbeWKJGaNlMo3xAg5cZIyvqMgj7q9LXHydaPcwGGeS4dTg+IU+4ANOt/k70W3k7sYk72c918O/8TAn8aDz50Q0cGtxvIQrhHUK4O7JHp95rX67HJc28iG1kYlfDtt/Ki8/RenSMrO8jMhyrMqEg/aRVbLoUEVyYh3Sm/aG7wB9tnoPWg81G0ltnJuYXiKnAEi7c8/GixDdTfMIT83c4hXcSDydorazaLDiOOVZHEoP0TOMeBOD/AHfoKZJ05blQAsgQLkATqPIHH+HQVXef/Jb2NKtZ+hLf9ub/AJB/5pUH/9k=">
            <a:hlinkClick r:id="rId3"/>
          </p:cNvPr>
          <p:cNvSpPr>
            <a:spLocks noChangeAspect="1" noChangeArrowheads="1"/>
          </p:cNvSpPr>
          <p:nvPr/>
        </p:nvSpPr>
        <p:spPr bwMode="auto">
          <a:xfrm>
            <a:off x="168275" y="-350838"/>
            <a:ext cx="466725" cy="7429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5562600" y="228600"/>
            <a:ext cx="3581400" cy="6247864"/>
          </a:xfrm>
          <a:prstGeom prst="rect">
            <a:avLst/>
          </a:prstGeom>
          <a:noFill/>
        </p:spPr>
        <p:txBody>
          <a:bodyPr wrap="square" rtlCol="0">
            <a:spAutoFit/>
          </a:bodyPr>
          <a:lstStyle/>
          <a:p>
            <a:r>
              <a:rPr lang="en-US" sz="2800" dirty="0" smtClean="0"/>
              <a:t>Thymus – regulates the immune </a:t>
            </a:r>
            <a:r>
              <a:rPr lang="en-US" sz="2800" dirty="0" smtClean="0"/>
              <a:t>system.</a:t>
            </a:r>
            <a:endParaRPr lang="en-US" sz="2800" dirty="0" smtClean="0"/>
          </a:p>
          <a:p>
            <a:r>
              <a:rPr lang="en-US" sz="2800" dirty="0" smtClean="0"/>
              <a:t>When bacteria, virus and other pathogens enter the body the immune system responds by sending chemicals to fight these antigens.</a:t>
            </a:r>
          </a:p>
          <a:p>
            <a:r>
              <a:rPr lang="en-US" dirty="0" smtClean="0"/>
              <a:t>Your body may react in other ways such as a fever to kill the “bad” cells or possibly vomiting if it senses something you swallowed to be toxic</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homeremedyhouse.com/images/endocrine%20system.jpeg"/>
          <p:cNvPicPr>
            <a:picLocks noChangeAspect="1" noChangeArrowheads="1"/>
          </p:cNvPicPr>
          <p:nvPr/>
        </p:nvPicPr>
        <p:blipFill>
          <a:blip r:embed="rId2" cstate="print"/>
          <a:srcRect b="10667"/>
          <a:stretch>
            <a:fillRect/>
          </a:stretch>
        </p:blipFill>
        <p:spPr bwMode="auto">
          <a:xfrm>
            <a:off x="0" y="685800"/>
            <a:ext cx="4547989" cy="4648200"/>
          </a:xfrm>
          <a:prstGeom prst="rect">
            <a:avLst/>
          </a:prstGeom>
          <a:noFill/>
        </p:spPr>
      </p:pic>
      <p:sp>
        <p:nvSpPr>
          <p:cNvPr id="6" name="TextBox 5"/>
          <p:cNvSpPr txBox="1"/>
          <p:nvPr/>
        </p:nvSpPr>
        <p:spPr>
          <a:xfrm>
            <a:off x="533400" y="5029200"/>
            <a:ext cx="1387523" cy="307777"/>
          </a:xfrm>
          <a:prstGeom prst="rect">
            <a:avLst/>
          </a:prstGeom>
          <a:noFill/>
        </p:spPr>
        <p:txBody>
          <a:bodyPr wrap="square" rtlCol="0">
            <a:spAutoFit/>
          </a:bodyPr>
          <a:lstStyle/>
          <a:p>
            <a:r>
              <a:rPr lang="en-US" sz="1400" dirty="0" smtClean="0">
                <a:solidFill>
                  <a:schemeClr val="bg2"/>
                </a:solidFill>
              </a:rPr>
              <a:t>Testes(males)</a:t>
            </a:r>
            <a:endParaRPr lang="en-US" sz="1400" dirty="0">
              <a:solidFill>
                <a:schemeClr val="bg2"/>
              </a:solidFill>
            </a:endParaRPr>
          </a:p>
        </p:txBody>
      </p:sp>
      <p:cxnSp>
        <p:nvCxnSpPr>
          <p:cNvPr id="7" name="Straight Connector 6"/>
          <p:cNvCxnSpPr/>
          <p:nvPr/>
        </p:nvCxnSpPr>
        <p:spPr bwMode="auto">
          <a:xfrm>
            <a:off x="1600200" y="5181600"/>
            <a:ext cx="685800" cy="76200"/>
          </a:xfrm>
          <a:prstGeom prst="line">
            <a:avLst/>
          </a:prstGeom>
          <a:solidFill>
            <a:schemeClr val="accent1"/>
          </a:solidFill>
          <a:ln w="12700" cap="flat" cmpd="sng" algn="ctr">
            <a:solidFill>
              <a:schemeClr val="bg2"/>
            </a:solidFill>
            <a:prstDash val="solid"/>
            <a:round/>
            <a:headEnd type="none" w="sm" len="sm"/>
            <a:tailEnd type="none" w="sm" len="sm"/>
          </a:ln>
          <a:effectLst/>
        </p:spPr>
      </p:cxnSp>
      <p:sp>
        <p:nvSpPr>
          <p:cNvPr id="8" name="Oval 7"/>
          <p:cNvSpPr/>
          <p:nvPr/>
        </p:nvSpPr>
        <p:spPr bwMode="auto">
          <a:xfrm flipH="1">
            <a:off x="2590800" y="5181600"/>
            <a:ext cx="76200" cy="127003"/>
          </a:xfrm>
          <a:prstGeom prst="ellipse">
            <a:avLst/>
          </a:prstGeom>
          <a:solidFill>
            <a:schemeClr val="accent3">
              <a:lumMod val="20000"/>
              <a:lumOff val="80000"/>
            </a:schemeClr>
          </a:solid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charset="0"/>
            </a:endParaRPr>
          </a:p>
        </p:txBody>
      </p:sp>
      <p:sp>
        <p:nvSpPr>
          <p:cNvPr id="9" name="Oval 8"/>
          <p:cNvSpPr/>
          <p:nvPr/>
        </p:nvSpPr>
        <p:spPr bwMode="auto">
          <a:xfrm flipH="1">
            <a:off x="2438400" y="5181600"/>
            <a:ext cx="76200" cy="127003"/>
          </a:xfrm>
          <a:prstGeom prst="ellipse">
            <a:avLst/>
          </a:prstGeom>
          <a:solidFill>
            <a:schemeClr val="accent3">
              <a:lumMod val="20000"/>
              <a:lumOff val="80000"/>
            </a:schemeClr>
          </a:solid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charset="0"/>
            </a:endParaRPr>
          </a:p>
        </p:txBody>
      </p:sp>
      <p:sp>
        <p:nvSpPr>
          <p:cNvPr id="33794" name="AutoShape 2" descr="data:image/jpg;base64,/9j/4AAQSkZJRgABAQAAAQABAAD/2wBDAAkGBwgHBgkIBwgKCgkLDRYPDQwMDRsUFRAWIB0iIiAdHx8kKDQsJCYxJx8fLT0tMTU3Ojo6Iys/RD84QzQ5Ojf/2wBDAQoKCg0MDRoPDxo3JR8lNzc3Nzc3Nzc3Nzc3Nzc3Nzc3Nzc3Nzc3Nzc3Nzc3Nzc3Nzc3Nzc3Nzc3Nzc3Nzc3Nzf/wAARCABOADEDASIAAhEBAxEB/8QAHAAAAQUBAQEAAAAAAAAAAAAABwACBAUGAwgB/8QAOxAAAgEDAwIEAQgHCQAAAAAAAQIDAAQRBRIhBhMxQVGRYQcUIjJxgaGxFUJSYpLR8BYjM1NjgpOj0v/EABQBAQAAAAAAAAAAAAAAAAAAAAD/xAAUEQEAAAAAAAAAAAAAAAAAAAAA/9oADAMBAAIRAxEAPwC9tnA4YDB/Cu9yTHbTNborypGzIucBiBwD99c7eLewCcDPOaqeoerrHSblrCCB7u+UgdsELGCRkbm8fTgDzoO3T13ba501I1tE/wCmli7skjSLgvhiBs3fVO0rgD4/Gu8MbuA5XY7KCQf1SR4VmNEv+pRot7q8WnWMkfcKSndtYYbJG3PGQxGRx5+Oav8AR9WtdXiMsHcjmAzJDIuGTnH2EZoH3ED4ycLxk+VQpIgYy3j8auJBuLbsEfs1CngVFIAwDzigndgeopVI2L+9SoPglhsoJry5bbDChkkJ8lAyfyoGi7ku9XnvZWy8jmRs+bMc/nii11nBLcdI36RM24Rq5UfrKrBmHsD7UJJtKv7Cwh1K4tZ47C4bEM/b+i5wSB7A+1BvHvnj0edbabZHMqNNGSGBYuFz5Y8/Dx/N3Tlzs6pMUe0Ca3I+B5bH5CsbFdSy2E1v3F2sY9uZVJxu5wB/XHxrQdPOT1BpE3m8QVufPcP5mgIjyBMKcFqrdSc7GwcZX2qbeqwyqAnyDelVFxlYyrMTjPJoLbtf60lKmc0qCU08cULSzECJFLOTyAAMmg5edX6heabc6ZtjNjJjsxON3ZQcIBnzAwAfHjNETrC7Nn0lqLA8yIIR/vIB/DNBuMiR324x8KBzOqzqAMfSXOPtohdK6Lf3NzFqUAU2lrMI3Yvhgd27w9MEUNLg/Taij0repovTWr300LbreQYRzglioAX4ZJHtQbawki1WzvriKfY1tK8LIy/WKeJH9eRqjvhtVsentVD091Jql9bX91ayx964uUHzKOAnI7bFiCGz4Rrngk8GrgXseo2EN5FwsqZ25zt9R91BecelKm7z8KVB9spJOMDx48OKGXykMn9rLhY0C7IYlYKuBnbnn+IVF16+vI5cQ3two9FkK/kaoleWWR5ZXd5GOGdmJLceZPjQO0S0N3rtjBs3iS6jUrjORvGfwzRX6/083Oj3EOm2qiW7vUklKgIHYkjLEnHiRyaHPRiB+pbLacDuM3A5GFY+dXvXFrcrC1xFezY/WTcVBH2Digxtk8kMqtFvWdG3K6HDKRnkUVRbWem2Xzez39s5f6bliSR6+1Ci0kUSqTn6p5BxzRttgrWUZZiQYl+tFHn6o/doOvdHqfalVvti9f8ArT+VKgBmsNI82WDY9SpAqEbeWKJGaNlMo3xAg5cZIyvqMgj7q9LXHydaPcwGGeS4dTg+IU+4ANOt/k70W3k7sYk72c918O/8TAn8aDz50Q0cGtxvIQrhHUK4O7JHp95rX67HJc28iG1kYlfDtt/Ki8/RenSMrO8jMhyrMqEg/aRVbLoUEVyYh3Sm/aG7wB9tnoPWg81G0ltnJuYXiKnAEi7c8/GixDdTfMIT83c4hXcSDydorazaLDiOOVZHEoP0TOMeBOD/AHfoKZJ05blQAsgQLkATqPIHH+HQVXef/Jb2NKtZ+hLf9ub/AJB/5pUH/9k=">
            <a:hlinkClick r:id="rId3"/>
          </p:cNvPr>
          <p:cNvSpPr>
            <a:spLocks noChangeAspect="1" noChangeArrowheads="1"/>
          </p:cNvSpPr>
          <p:nvPr/>
        </p:nvSpPr>
        <p:spPr bwMode="auto">
          <a:xfrm>
            <a:off x="168275" y="-350838"/>
            <a:ext cx="466725" cy="7429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3796" name="AutoShape 4" descr="data:image/jpg;base64,/9j/4AAQSkZJRgABAQAAAQABAAD/2wBDAAkGBwgHBgkIBwgKCgkLDRYPDQwMDRsUFRAWIB0iIiAdHx8kKDQsJCYxJx8fLT0tMTU3Ojo6Iys/RD84QzQ5Ojf/2wBDAQoKCg0MDRoPDxo3JR8lNzc3Nzc3Nzc3Nzc3Nzc3Nzc3Nzc3Nzc3Nzc3Nzc3Nzc3Nzc3Nzc3Nzc3Nzc3Nzc3Nzf/wAARCABOADEDASIAAhEBAxEB/8QAHAAAAQUBAQEAAAAAAAAAAAAABwACBAUGAwgB/8QAOxAAAgEDAwIEAQgHCQAAAAAAAQIDAAQRBRIhBhMxQVGRYQcUIjJxgaGxFUJSYpLR8BYjM1NjgpOj0v/EABQBAQAAAAAAAAAAAAAAAAAAAAD/xAAUEQEAAAAAAAAAAAAAAAAAAAAA/9oADAMBAAIRAxEAPwC9tnA4YDB/Cu9yTHbTNborypGzIucBiBwD99c7eLewCcDPOaqeoerrHSblrCCB7u+UgdsELGCRkbm8fTgDzoO3T13ba501I1tE/wCmli7skjSLgvhiBs3fVO0rgD4/Gu8MbuA5XY7KCQf1SR4VmNEv+pRot7q8WnWMkfcKSndtYYbJG3PGQxGRx5+Oav8AR9WtdXiMsHcjmAzJDIuGTnH2EZoH3ED4ycLxk+VQpIgYy3j8auJBuLbsEfs1CngVFIAwDzigndgeopVI2L+9SoPglhsoJry5bbDChkkJ8lAyfyoGi7ku9XnvZWy8jmRs+bMc/nii11nBLcdI36RM24Rq5UfrKrBmHsD7UJJtKv7Cwh1K4tZ47C4bEM/b+i5wSB7A+1BvHvnj0edbabZHMqNNGSGBYuFz5Y8/Dx/N3Tlzs6pMUe0Ca3I+B5bH5CsbFdSy2E1v3F2sY9uZVJxu5wB/XHxrQdPOT1BpE3m8QVufPcP5mgIjyBMKcFqrdSc7GwcZX2qbeqwyqAnyDelVFxlYyrMTjPJoLbtf60lKmc0qCU08cULSzECJFLOTyAAMmg5edX6heabc6ZtjNjJjsxON3ZQcIBnzAwAfHjNETrC7Nn0lqLA8yIIR/vIB/DNBuMiR324x8KBzOqzqAMfSXOPtohdK6Lf3NzFqUAU2lrMI3Yvhgd27w9MEUNLg/Taij0repovTWr300LbreQYRzglioAX4ZJHtQbawki1WzvriKfY1tK8LIy/WKeJH9eRqjvhtVsentVD091Jql9bX91ayx964uUHzKOAnI7bFiCGz4Rrngk8GrgXseo2EN5FwsqZ25zt9R91BecelKm7z8KVB9spJOMDx48OKGXykMn9rLhY0C7IYlYKuBnbnn+IVF16+vI5cQ3two9FkK/kaoleWWR5ZXd5GOGdmJLceZPjQO0S0N3rtjBs3iS6jUrjORvGfwzRX6/083Oj3EOm2qiW7vUklKgIHYkjLEnHiRyaHPRiB+pbLacDuM3A5GFY+dXvXFrcrC1xFezY/WTcVBH2Digxtk8kMqtFvWdG3K6HDKRnkUVRbWem2Xzez39s5f6bliSR6+1Ci0kUSqTn6p5BxzRttgrWUZZiQYl+tFHn6o/doOvdHqfalVvti9f8ArT+VKgBmsNI82WDY9SpAqEbeWKJGaNlMo3xAg5cZIyvqMgj7q9LXHydaPcwGGeS4dTg+IU+4ANOt/k70W3k7sYk72c918O/8TAn8aDz50Q0cGtxvIQrhHUK4O7JHp95rX67HJc28iG1kYlfDtt/Ki8/RenSMrO8jMhyrMqEg/aRVbLoUEVyYh3Sm/aG7wB9tnoPWg81G0ltnJuYXiKnAEi7c8/GixDdTfMIT83c4hXcSDydorazaLDiOOVZHEoP0TOMeBOD/AHfoKZJ05blQAsgQLkATqPIHH+HQVXef/Jb2NKtZ+hLf9ub/AJB/5pUH/9k=">
            <a:hlinkClick r:id="rId3"/>
          </p:cNvPr>
          <p:cNvSpPr>
            <a:spLocks noChangeAspect="1" noChangeArrowheads="1"/>
          </p:cNvSpPr>
          <p:nvPr/>
        </p:nvSpPr>
        <p:spPr bwMode="auto">
          <a:xfrm>
            <a:off x="168275" y="-350838"/>
            <a:ext cx="466725" cy="7429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5562600" y="685800"/>
            <a:ext cx="3581400" cy="2554545"/>
          </a:xfrm>
          <a:prstGeom prst="rect">
            <a:avLst/>
          </a:prstGeom>
          <a:noFill/>
        </p:spPr>
        <p:txBody>
          <a:bodyPr wrap="square" rtlCol="0">
            <a:spAutoFit/>
          </a:bodyPr>
          <a:lstStyle/>
          <a:p>
            <a:r>
              <a:rPr lang="en-US" sz="3200" dirty="0" smtClean="0"/>
              <a:t>Adrenal – release epinephrine or adrenaline to help respond to danger and stress.</a:t>
            </a:r>
            <a:endParaRPr lang="en-US" sz="3200" dirty="0"/>
          </a:p>
        </p:txBody>
      </p:sp>
      <p:sp>
        <p:nvSpPr>
          <p:cNvPr id="10" name="TextBox 9"/>
          <p:cNvSpPr txBox="1"/>
          <p:nvPr/>
        </p:nvSpPr>
        <p:spPr>
          <a:xfrm>
            <a:off x="5257800" y="3810000"/>
            <a:ext cx="3048000" cy="1077218"/>
          </a:xfrm>
          <a:prstGeom prst="rect">
            <a:avLst/>
          </a:prstGeom>
          <a:noFill/>
        </p:spPr>
        <p:txBody>
          <a:bodyPr wrap="square" rtlCol="0">
            <a:spAutoFit/>
          </a:bodyPr>
          <a:lstStyle/>
          <a:p>
            <a:pPr algn="ctr"/>
            <a:r>
              <a:rPr lang="en-US" sz="3200" b="1" dirty="0" smtClean="0"/>
              <a:t>Fight or Flight Response</a:t>
            </a:r>
            <a:endParaRPr lang="en-US"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homeremedyhouse.com/images/endocrine%20system.jpeg"/>
          <p:cNvPicPr>
            <a:picLocks noChangeAspect="1" noChangeArrowheads="1"/>
          </p:cNvPicPr>
          <p:nvPr/>
        </p:nvPicPr>
        <p:blipFill>
          <a:blip r:embed="rId2" cstate="print"/>
          <a:srcRect b="10667"/>
          <a:stretch>
            <a:fillRect/>
          </a:stretch>
        </p:blipFill>
        <p:spPr bwMode="auto">
          <a:xfrm>
            <a:off x="0" y="533400"/>
            <a:ext cx="4547989" cy="4648200"/>
          </a:xfrm>
          <a:prstGeom prst="rect">
            <a:avLst/>
          </a:prstGeom>
          <a:noFill/>
        </p:spPr>
      </p:pic>
      <p:sp>
        <p:nvSpPr>
          <p:cNvPr id="6" name="TextBox 5"/>
          <p:cNvSpPr txBox="1"/>
          <p:nvPr/>
        </p:nvSpPr>
        <p:spPr>
          <a:xfrm>
            <a:off x="533400" y="5029200"/>
            <a:ext cx="1387523" cy="307777"/>
          </a:xfrm>
          <a:prstGeom prst="rect">
            <a:avLst/>
          </a:prstGeom>
          <a:noFill/>
        </p:spPr>
        <p:txBody>
          <a:bodyPr wrap="square" rtlCol="0">
            <a:spAutoFit/>
          </a:bodyPr>
          <a:lstStyle/>
          <a:p>
            <a:r>
              <a:rPr lang="en-US" sz="1400" dirty="0" smtClean="0">
                <a:solidFill>
                  <a:schemeClr val="bg2"/>
                </a:solidFill>
              </a:rPr>
              <a:t>Testes(males)</a:t>
            </a:r>
            <a:endParaRPr lang="en-US" sz="1400" dirty="0">
              <a:solidFill>
                <a:schemeClr val="bg2"/>
              </a:solidFill>
            </a:endParaRPr>
          </a:p>
        </p:txBody>
      </p:sp>
      <p:cxnSp>
        <p:nvCxnSpPr>
          <p:cNvPr id="7" name="Straight Connector 6"/>
          <p:cNvCxnSpPr/>
          <p:nvPr/>
        </p:nvCxnSpPr>
        <p:spPr bwMode="auto">
          <a:xfrm>
            <a:off x="1600200" y="5181600"/>
            <a:ext cx="685800" cy="76200"/>
          </a:xfrm>
          <a:prstGeom prst="line">
            <a:avLst/>
          </a:prstGeom>
          <a:solidFill>
            <a:schemeClr val="accent1"/>
          </a:solidFill>
          <a:ln w="12700" cap="flat" cmpd="sng" algn="ctr">
            <a:solidFill>
              <a:schemeClr val="bg2"/>
            </a:solidFill>
            <a:prstDash val="solid"/>
            <a:round/>
            <a:headEnd type="none" w="sm" len="sm"/>
            <a:tailEnd type="none" w="sm" len="sm"/>
          </a:ln>
          <a:effectLst/>
        </p:spPr>
      </p:cxnSp>
      <p:sp>
        <p:nvSpPr>
          <p:cNvPr id="8" name="Oval 7"/>
          <p:cNvSpPr/>
          <p:nvPr/>
        </p:nvSpPr>
        <p:spPr bwMode="auto">
          <a:xfrm flipH="1">
            <a:off x="2590800" y="5181600"/>
            <a:ext cx="76200" cy="127003"/>
          </a:xfrm>
          <a:prstGeom prst="ellipse">
            <a:avLst/>
          </a:prstGeom>
          <a:solidFill>
            <a:schemeClr val="accent3">
              <a:lumMod val="20000"/>
              <a:lumOff val="80000"/>
            </a:schemeClr>
          </a:solid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charset="0"/>
            </a:endParaRPr>
          </a:p>
        </p:txBody>
      </p:sp>
      <p:sp>
        <p:nvSpPr>
          <p:cNvPr id="9" name="Oval 8"/>
          <p:cNvSpPr/>
          <p:nvPr/>
        </p:nvSpPr>
        <p:spPr bwMode="auto">
          <a:xfrm flipH="1">
            <a:off x="2438400" y="5181600"/>
            <a:ext cx="76200" cy="127003"/>
          </a:xfrm>
          <a:prstGeom prst="ellipse">
            <a:avLst/>
          </a:prstGeom>
          <a:solidFill>
            <a:schemeClr val="accent3">
              <a:lumMod val="20000"/>
              <a:lumOff val="80000"/>
            </a:schemeClr>
          </a:solid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charset="0"/>
            </a:endParaRPr>
          </a:p>
        </p:txBody>
      </p:sp>
      <p:sp>
        <p:nvSpPr>
          <p:cNvPr id="33794" name="AutoShape 2" descr="data:image/jpg;base64,/9j/4AAQSkZJRgABAQAAAQABAAD/2wBDAAkGBwgHBgkIBwgKCgkLDRYPDQwMDRsUFRAWIB0iIiAdHx8kKDQsJCYxJx8fLT0tMTU3Ojo6Iys/RD84QzQ5Ojf/2wBDAQoKCg0MDRoPDxo3JR8lNzc3Nzc3Nzc3Nzc3Nzc3Nzc3Nzc3Nzc3Nzc3Nzc3Nzc3Nzc3Nzc3Nzc3Nzc3Nzc3Nzf/wAARCABOADEDASIAAhEBAxEB/8QAHAAAAQUBAQEAAAAAAAAAAAAABwACBAUGAwgB/8QAOxAAAgEDAwIEAQgHCQAAAAAAAQIDAAQRBRIhBhMxQVGRYQcUIjJxgaGxFUJSYpLR8BYjM1NjgpOj0v/EABQBAQAAAAAAAAAAAAAAAAAAAAD/xAAUEQEAAAAAAAAAAAAAAAAAAAAA/9oADAMBAAIRAxEAPwC9tnA4YDB/Cu9yTHbTNborypGzIucBiBwD99c7eLewCcDPOaqeoerrHSblrCCB7u+UgdsELGCRkbm8fTgDzoO3T13ba501I1tE/wCmli7skjSLgvhiBs3fVO0rgD4/Gu8MbuA5XY7KCQf1SR4VmNEv+pRot7q8WnWMkfcKSndtYYbJG3PGQxGRx5+Oav8AR9WtdXiMsHcjmAzJDIuGTnH2EZoH3ED4ycLxk+VQpIgYy3j8auJBuLbsEfs1CngVFIAwDzigndgeopVI2L+9SoPglhsoJry5bbDChkkJ8lAyfyoGi7ku9XnvZWy8jmRs+bMc/nii11nBLcdI36RM24Rq5UfrKrBmHsD7UJJtKv7Cwh1K4tZ47C4bEM/b+i5wSB7A+1BvHvnj0edbabZHMqNNGSGBYuFz5Y8/Dx/N3Tlzs6pMUe0Ca3I+B5bH5CsbFdSy2E1v3F2sY9uZVJxu5wB/XHxrQdPOT1BpE3m8QVufPcP5mgIjyBMKcFqrdSc7GwcZX2qbeqwyqAnyDelVFxlYyrMTjPJoLbtf60lKmc0qCU08cULSzECJFLOTyAAMmg5edX6heabc6ZtjNjJjsxON3ZQcIBnzAwAfHjNETrC7Nn0lqLA8yIIR/vIB/DNBuMiR324x8KBzOqzqAMfSXOPtohdK6Lf3NzFqUAU2lrMI3Yvhgd27w9MEUNLg/Taij0repovTWr300LbreQYRzglioAX4ZJHtQbawki1WzvriKfY1tK8LIy/WKeJH9eRqjvhtVsentVD091Jql9bX91ayx964uUHzKOAnI7bFiCGz4Rrngk8GrgXseo2EN5FwsqZ25zt9R91BecelKm7z8KVB9spJOMDx48OKGXykMn9rLhY0C7IYlYKuBnbnn+IVF16+vI5cQ3two9FkK/kaoleWWR5ZXd5GOGdmJLceZPjQO0S0N3rtjBs3iS6jUrjORvGfwzRX6/083Oj3EOm2qiW7vUklKgIHYkjLEnHiRyaHPRiB+pbLacDuM3A5GFY+dXvXFrcrC1xFezY/WTcVBH2Digxtk8kMqtFvWdG3K6HDKRnkUVRbWem2Xzez39s5f6bliSR6+1Ci0kUSqTn6p5BxzRttgrWUZZiQYl+tFHn6o/doOvdHqfalVvti9f8ArT+VKgBmsNI82WDY9SpAqEbeWKJGaNlMo3xAg5cZIyvqMgj7q9LXHydaPcwGGeS4dTg+IU+4ANOt/k70W3k7sYk72c918O/8TAn8aDz50Q0cGtxvIQrhHUK4O7JHp95rX67HJc28iG1kYlfDtt/Ki8/RenSMrO8jMhyrMqEg/aRVbLoUEVyYh3Sm/aG7wB9tnoPWg81G0ltnJuYXiKnAEi7c8/GixDdTfMIT83c4hXcSDydorazaLDiOOVZHEoP0TOMeBOD/AHfoKZJ05blQAsgQLkATqPIHH+HQVXef/Jb2NKtZ+hLf9ub/AJB/5pUH/9k=">
            <a:hlinkClick r:id="rId3"/>
          </p:cNvPr>
          <p:cNvSpPr>
            <a:spLocks noChangeAspect="1" noChangeArrowheads="1"/>
          </p:cNvSpPr>
          <p:nvPr/>
        </p:nvSpPr>
        <p:spPr bwMode="auto">
          <a:xfrm>
            <a:off x="168275" y="-350838"/>
            <a:ext cx="466725" cy="7429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3796" name="AutoShape 4" descr="data:image/jpg;base64,/9j/4AAQSkZJRgABAQAAAQABAAD/2wBDAAkGBwgHBgkIBwgKCgkLDRYPDQwMDRsUFRAWIB0iIiAdHx8kKDQsJCYxJx8fLT0tMTU3Ojo6Iys/RD84QzQ5Ojf/2wBDAQoKCg0MDRoPDxo3JR8lNzc3Nzc3Nzc3Nzc3Nzc3Nzc3Nzc3Nzc3Nzc3Nzc3Nzc3Nzc3Nzc3Nzc3Nzc3Nzc3Nzf/wAARCABOADEDASIAAhEBAxEB/8QAHAAAAQUBAQEAAAAAAAAAAAAABwACBAUGAwgB/8QAOxAAAgEDAwIEAQgHCQAAAAAAAQIDAAQRBRIhBhMxQVGRYQcUIjJxgaGxFUJSYpLR8BYjM1NjgpOj0v/EABQBAQAAAAAAAAAAAAAAAAAAAAD/xAAUEQEAAAAAAAAAAAAAAAAAAAAA/9oADAMBAAIRAxEAPwC9tnA4YDB/Cu9yTHbTNborypGzIucBiBwD99c7eLewCcDPOaqeoerrHSblrCCB7u+UgdsELGCRkbm8fTgDzoO3T13ba501I1tE/wCmli7skjSLgvhiBs3fVO0rgD4/Gu8MbuA5XY7KCQf1SR4VmNEv+pRot7q8WnWMkfcKSndtYYbJG3PGQxGRx5+Oav8AR9WtdXiMsHcjmAzJDIuGTnH2EZoH3ED4ycLxk+VQpIgYy3j8auJBuLbsEfs1CngVFIAwDzigndgeopVI2L+9SoPglhsoJry5bbDChkkJ8lAyfyoGi7ku9XnvZWy8jmRs+bMc/nii11nBLcdI36RM24Rq5UfrKrBmHsD7UJJtKv7Cwh1K4tZ47C4bEM/b+i5wSB7A+1BvHvnj0edbabZHMqNNGSGBYuFz5Y8/Dx/N3Tlzs6pMUe0Ca3I+B5bH5CsbFdSy2E1v3F2sY9uZVJxu5wB/XHxrQdPOT1BpE3m8QVufPcP5mgIjyBMKcFqrdSc7GwcZX2qbeqwyqAnyDelVFxlYyrMTjPJoLbtf60lKmc0qCU08cULSzECJFLOTyAAMmg5edX6heabc6ZtjNjJjsxON3ZQcIBnzAwAfHjNETrC7Nn0lqLA8yIIR/vIB/DNBuMiR324x8KBzOqzqAMfSXOPtohdK6Lf3NzFqUAU2lrMI3Yvhgd27w9MEUNLg/Taij0repovTWr300LbreQYRzglioAX4ZJHtQbawki1WzvriKfY1tK8LIy/WKeJH9eRqjvhtVsentVD091Jql9bX91ayx964uUHzKOAnI7bFiCGz4Rrngk8GrgXseo2EN5FwsqZ25zt9R91BecelKm7z8KVB9spJOMDx48OKGXykMn9rLhY0C7IYlYKuBnbnn+IVF16+vI5cQ3two9FkK/kaoleWWR5ZXd5GOGdmJLceZPjQO0S0N3rtjBs3iS6jUrjORvGfwzRX6/083Oj3EOm2qiW7vUklKgIHYkjLEnHiRyaHPRiB+pbLacDuM3A5GFY+dXvXFrcrC1xFezY/WTcVBH2Digxtk8kMqtFvWdG3K6HDKRnkUVRbWem2Xzez39s5f6bliSR6+1Ci0kUSqTn6p5BxzRttgrWUZZiQYl+tFHn6o/doOvdHqfalVvti9f8ArT+VKgBmsNI82WDY9SpAqEbeWKJGaNlMo3xAg5cZIyvqMgj7q9LXHydaPcwGGeS4dTg+IU+4ANOt/k70W3k7sYk72c918O/8TAn8aDz50Q0cGtxvIQrhHUK4O7JHp95rX67HJc28iG1kYlfDtt/Ki8/RenSMrO8jMhyrMqEg/aRVbLoUEVyYh3Sm/aG7wB9tnoPWg81G0ltnJuYXiKnAEi7c8/GixDdTfMIT83c4hXcSDydorazaLDiOOVZHEoP0TOMeBOD/AHfoKZJ05blQAsgQLkATqPIHH+HQVXef/Jb2NKtZ+hLf9ub/AJB/5pUH/9k=">
            <a:hlinkClick r:id="rId3"/>
          </p:cNvPr>
          <p:cNvSpPr>
            <a:spLocks noChangeAspect="1" noChangeArrowheads="1"/>
          </p:cNvSpPr>
          <p:nvPr/>
        </p:nvSpPr>
        <p:spPr bwMode="auto">
          <a:xfrm>
            <a:off x="168275" y="-350838"/>
            <a:ext cx="466725" cy="7429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5410200" y="457200"/>
            <a:ext cx="3581400" cy="6555641"/>
          </a:xfrm>
          <a:prstGeom prst="rect">
            <a:avLst/>
          </a:prstGeom>
          <a:noFill/>
        </p:spPr>
        <p:txBody>
          <a:bodyPr wrap="square" rtlCol="0">
            <a:spAutoFit/>
          </a:bodyPr>
          <a:lstStyle/>
          <a:p>
            <a:r>
              <a:rPr lang="en-US" sz="2800" dirty="0" smtClean="0"/>
              <a:t>Pancreas – works in the digestive system to help chemically break down foods.</a:t>
            </a:r>
          </a:p>
          <a:p>
            <a:r>
              <a:rPr lang="en-US" sz="2800" dirty="0" smtClean="0"/>
              <a:t>The pancreas also releases insulin as part of the endocrine system to regulate glucose (blood sugar) levels.</a:t>
            </a:r>
          </a:p>
          <a:p>
            <a:r>
              <a:rPr lang="en-US" sz="2800" dirty="0" smtClean="0"/>
              <a:t>If the pancreas cannot make enough insulin blood sugar levels are not in balance.  This is called diabetes mellitus</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homeremedyhouse.com/images/endocrine%20system.jpeg"/>
          <p:cNvPicPr>
            <a:picLocks noChangeAspect="1" noChangeArrowheads="1"/>
          </p:cNvPicPr>
          <p:nvPr/>
        </p:nvPicPr>
        <p:blipFill>
          <a:blip r:embed="rId2" cstate="print"/>
          <a:srcRect b="10667"/>
          <a:stretch>
            <a:fillRect/>
          </a:stretch>
        </p:blipFill>
        <p:spPr bwMode="auto">
          <a:xfrm>
            <a:off x="0" y="685800"/>
            <a:ext cx="4547989" cy="4648200"/>
          </a:xfrm>
          <a:prstGeom prst="rect">
            <a:avLst/>
          </a:prstGeom>
          <a:noFill/>
        </p:spPr>
      </p:pic>
      <p:sp>
        <p:nvSpPr>
          <p:cNvPr id="6" name="TextBox 5"/>
          <p:cNvSpPr txBox="1"/>
          <p:nvPr/>
        </p:nvSpPr>
        <p:spPr>
          <a:xfrm>
            <a:off x="533400" y="5029200"/>
            <a:ext cx="1387523" cy="307777"/>
          </a:xfrm>
          <a:prstGeom prst="rect">
            <a:avLst/>
          </a:prstGeom>
          <a:noFill/>
        </p:spPr>
        <p:txBody>
          <a:bodyPr wrap="square" rtlCol="0">
            <a:spAutoFit/>
          </a:bodyPr>
          <a:lstStyle/>
          <a:p>
            <a:r>
              <a:rPr lang="en-US" sz="1400" dirty="0" smtClean="0">
                <a:solidFill>
                  <a:schemeClr val="bg2"/>
                </a:solidFill>
              </a:rPr>
              <a:t>Testes(males)</a:t>
            </a:r>
            <a:endParaRPr lang="en-US" sz="1400" dirty="0">
              <a:solidFill>
                <a:schemeClr val="bg2"/>
              </a:solidFill>
            </a:endParaRPr>
          </a:p>
        </p:txBody>
      </p:sp>
      <p:cxnSp>
        <p:nvCxnSpPr>
          <p:cNvPr id="7" name="Straight Connector 6"/>
          <p:cNvCxnSpPr/>
          <p:nvPr/>
        </p:nvCxnSpPr>
        <p:spPr bwMode="auto">
          <a:xfrm>
            <a:off x="1600200" y="5181600"/>
            <a:ext cx="685800" cy="76200"/>
          </a:xfrm>
          <a:prstGeom prst="line">
            <a:avLst/>
          </a:prstGeom>
          <a:solidFill>
            <a:schemeClr val="accent1"/>
          </a:solidFill>
          <a:ln w="12700" cap="flat" cmpd="sng" algn="ctr">
            <a:solidFill>
              <a:schemeClr val="bg2"/>
            </a:solidFill>
            <a:prstDash val="solid"/>
            <a:round/>
            <a:headEnd type="none" w="sm" len="sm"/>
            <a:tailEnd type="none" w="sm" len="sm"/>
          </a:ln>
          <a:effectLst/>
        </p:spPr>
      </p:cxnSp>
      <p:sp>
        <p:nvSpPr>
          <p:cNvPr id="8" name="Oval 7"/>
          <p:cNvSpPr/>
          <p:nvPr/>
        </p:nvSpPr>
        <p:spPr bwMode="auto">
          <a:xfrm flipH="1">
            <a:off x="2590800" y="5181600"/>
            <a:ext cx="76200" cy="127003"/>
          </a:xfrm>
          <a:prstGeom prst="ellipse">
            <a:avLst/>
          </a:prstGeom>
          <a:solidFill>
            <a:schemeClr val="accent3">
              <a:lumMod val="20000"/>
              <a:lumOff val="80000"/>
            </a:schemeClr>
          </a:solid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charset="0"/>
            </a:endParaRPr>
          </a:p>
        </p:txBody>
      </p:sp>
      <p:sp>
        <p:nvSpPr>
          <p:cNvPr id="9" name="Oval 8"/>
          <p:cNvSpPr/>
          <p:nvPr/>
        </p:nvSpPr>
        <p:spPr bwMode="auto">
          <a:xfrm flipH="1">
            <a:off x="2438400" y="5181600"/>
            <a:ext cx="76200" cy="127003"/>
          </a:xfrm>
          <a:prstGeom prst="ellipse">
            <a:avLst/>
          </a:prstGeom>
          <a:solidFill>
            <a:schemeClr val="accent3">
              <a:lumMod val="20000"/>
              <a:lumOff val="80000"/>
            </a:schemeClr>
          </a:solid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charset="0"/>
            </a:endParaRPr>
          </a:p>
        </p:txBody>
      </p:sp>
      <p:sp>
        <p:nvSpPr>
          <p:cNvPr id="33794" name="AutoShape 2" descr="data:image/jpg;base64,/9j/4AAQSkZJRgABAQAAAQABAAD/2wBDAAkGBwgHBgkIBwgKCgkLDRYPDQwMDRsUFRAWIB0iIiAdHx8kKDQsJCYxJx8fLT0tMTU3Ojo6Iys/RD84QzQ5Ojf/2wBDAQoKCg0MDRoPDxo3JR8lNzc3Nzc3Nzc3Nzc3Nzc3Nzc3Nzc3Nzc3Nzc3Nzc3Nzc3Nzc3Nzc3Nzc3Nzc3Nzc3Nzf/wAARCABOADEDASIAAhEBAxEB/8QAHAAAAQUBAQEAAAAAAAAAAAAABwACBAUGAwgB/8QAOxAAAgEDAwIEAQgHCQAAAAAAAQIDAAQRBRIhBhMxQVGRYQcUIjJxgaGxFUJSYpLR8BYjM1NjgpOj0v/EABQBAQAAAAAAAAAAAAAAAAAAAAD/xAAUEQEAAAAAAAAAAAAAAAAAAAAA/9oADAMBAAIRAxEAPwC9tnA4YDB/Cu9yTHbTNborypGzIucBiBwD99c7eLewCcDPOaqeoerrHSblrCCB7u+UgdsELGCRkbm8fTgDzoO3T13ba501I1tE/wCmli7skjSLgvhiBs3fVO0rgD4/Gu8MbuA5XY7KCQf1SR4VmNEv+pRot7q8WnWMkfcKSndtYYbJG3PGQxGRx5+Oav8AR9WtdXiMsHcjmAzJDIuGTnH2EZoH3ED4ycLxk+VQpIgYy3j8auJBuLbsEfs1CngVFIAwDzigndgeopVI2L+9SoPglhsoJry5bbDChkkJ8lAyfyoGi7ku9XnvZWy8jmRs+bMc/nii11nBLcdI36RM24Rq5UfrKrBmHsD7UJJtKv7Cwh1K4tZ47C4bEM/b+i5wSB7A+1BvHvnj0edbabZHMqNNGSGBYuFz5Y8/Dx/N3Tlzs6pMUe0Ca3I+B5bH5CsbFdSy2E1v3F2sY9uZVJxu5wB/XHxrQdPOT1BpE3m8QVufPcP5mgIjyBMKcFqrdSc7GwcZX2qbeqwyqAnyDelVFxlYyrMTjPJoLbtf60lKmc0qCU08cULSzECJFLOTyAAMmg5edX6heabc6ZtjNjJjsxON3ZQcIBnzAwAfHjNETrC7Nn0lqLA8yIIR/vIB/DNBuMiR324x8KBzOqzqAMfSXOPtohdK6Lf3NzFqUAU2lrMI3Yvhgd27w9MEUNLg/Taij0repovTWr300LbreQYRzglioAX4ZJHtQbawki1WzvriKfY1tK8LIy/WKeJH9eRqjvhtVsentVD091Jql9bX91ayx964uUHzKOAnI7bFiCGz4Rrngk8GrgXseo2EN5FwsqZ25zt9R91BecelKm7z8KVB9spJOMDx48OKGXykMn9rLhY0C7IYlYKuBnbnn+IVF16+vI5cQ3two9FkK/kaoleWWR5ZXd5GOGdmJLceZPjQO0S0N3rtjBs3iS6jUrjORvGfwzRX6/083Oj3EOm2qiW7vUklKgIHYkjLEnHiRyaHPRiB+pbLacDuM3A5GFY+dXvXFrcrC1xFezY/WTcVBH2Digxtk8kMqtFvWdG3K6HDKRnkUVRbWem2Xzez39s5f6bliSR6+1Ci0kUSqTn6p5BxzRttgrWUZZiQYl+tFHn6o/doOvdHqfalVvti9f8ArT+VKgBmsNI82WDY9SpAqEbeWKJGaNlMo3xAg5cZIyvqMgj7q9LXHydaPcwGGeS4dTg+IU+4ANOt/k70W3k7sYk72c918O/8TAn8aDz50Q0cGtxvIQrhHUK4O7JHp95rX67HJc28iG1kYlfDtt/Ki8/RenSMrO8jMhyrMqEg/aRVbLoUEVyYh3Sm/aG7wB9tnoPWg81G0ltnJuYXiKnAEi7c8/GixDdTfMIT83c4hXcSDydorazaLDiOOVZHEoP0TOMeBOD/AHfoKZJ05blQAsgQLkATqPIHH+HQVXef/Jb2NKtZ+hLf9ub/AJB/5pUH/9k=">
            <a:hlinkClick r:id="rId3"/>
          </p:cNvPr>
          <p:cNvSpPr>
            <a:spLocks noChangeAspect="1" noChangeArrowheads="1"/>
          </p:cNvSpPr>
          <p:nvPr/>
        </p:nvSpPr>
        <p:spPr bwMode="auto">
          <a:xfrm>
            <a:off x="168275" y="-350838"/>
            <a:ext cx="466725" cy="7429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3796" name="AutoShape 4" descr="data:image/jpg;base64,/9j/4AAQSkZJRgABAQAAAQABAAD/2wBDAAkGBwgHBgkIBwgKCgkLDRYPDQwMDRsUFRAWIB0iIiAdHx8kKDQsJCYxJx8fLT0tMTU3Ojo6Iys/RD84QzQ5Ojf/2wBDAQoKCg0MDRoPDxo3JR8lNzc3Nzc3Nzc3Nzc3Nzc3Nzc3Nzc3Nzc3Nzc3Nzc3Nzc3Nzc3Nzc3Nzc3Nzc3Nzc3Nzf/wAARCABOADEDASIAAhEBAxEB/8QAHAAAAQUBAQEAAAAAAAAAAAAABwACBAUGAwgB/8QAOxAAAgEDAwIEAQgHCQAAAAAAAQIDAAQRBRIhBhMxQVGRYQcUIjJxgaGxFUJSYpLR8BYjM1NjgpOj0v/EABQBAQAAAAAAAAAAAAAAAAAAAAD/xAAUEQEAAAAAAAAAAAAAAAAAAAAA/9oADAMBAAIRAxEAPwC9tnA4YDB/Cu9yTHbTNborypGzIucBiBwD99c7eLewCcDPOaqeoerrHSblrCCB7u+UgdsELGCRkbm8fTgDzoO3T13ba501I1tE/wCmli7skjSLgvhiBs3fVO0rgD4/Gu8MbuA5XY7KCQf1SR4VmNEv+pRot7q8WnWMkfcKSndtYYbJG3PGQxGRx5+Oav8AR9WtdXiMsHcjmAzJDIuGTnH2EZoH3ED4ycLxk+VQpIgYy3j8auJBuLbsEfs1CngVFIAwDzigndgeopVI2L+9SoPglhsoJry5bbDChkkJ8lAyfyoGi7ku9XnvZWy8jmRs+bMc/nii11nBLcdI36RM24Rq5UfrKrBmHsD7UJJtKv7Cwh1K4tZ47C4bEM/b+i5wSB7A+1BvHvnj0edbabZHMqNNGSGBYuFz5Y8/Dx/N3Tlzs6pMUe0Ca3I+B5bH5CsbFdSy2E1v3F2sY9uZVJxu5wB/XHxrQdPOT1BpE3m8QVufPcP5mgIjyBMKcFqrdSc7GwcZX2qbeqwyqAnyDelVFxlYyrMTjPJoLbtf60lKmc0qCU08cULSzECJFLOTyAAMmg5edX6heabc6ZtjNjJjsxON3ZQcIBnzAwAfHjNETrC7Nn0lqLA8yIIR/vIB/DNBuMiR324x8KBzOqzqAMfSXOPtohdK6Lf3NzFqUAU2lrMI3Yvhgd27w9MEUNLg/Taij0repovTWr300LbreQYRzglioAX4ZJHtQbawki1WzvriKfY1tK8LIy/WKeJH9eRqjvhtVsentVD091Jql9bX91ayx964uUHzKOAnI7bFiCGz4Rrngk8GrgXseo2EN5FwsqZ25zt9R91BecelKm7z8KVB9spJOMDx48OKGXykMn9rLhY0C7IYlYKuBnbnn+IVF16+vI5cQ3two9FkK/kaoleWWR5ZXd5GOGdmJLceZPjQO0S0N3rtjBs3iS6jUrjORvGfwzRX6/083Oj3EOm2qiW7vUklKgIHYkjLEnHiRyaHPRiB+pbLacDuM3A5GFY+dXvXFrcrC1xFezY/WTcVBH2Digxtk8kMqtFvWdG3K6HDKRnkUVRbWem2Xzez39s5f6bliSR6+1Ci0kUSqTn6p5BxzRttgrWUZZiQYl+tFHn6o/doOvdHqfalVvti9f8ArT+VKgBmsNI82WDY9SpAqEbeWKJGaNlMo3xAg5cZIyvqMgj7q9LXHydaPcwGGeS4dTg+IU+4ANOt/k70W3k7sYk72c918O/8TAn8aDz50Q0cGtxvIQrhHUK4O7JHp95rX67HJc28iG1kYlfDtt/Ki8/RenSMrO8jMhyrMqEg/aRVbLoUEVyYh3Sm/aG7wB9tnoPWg81G0ltnJuYXiKnAEi7c8/GixDdTfMIT83c4hXcSDydorazaLDiOOVZHEoP0TOMeBOD/AHfoKZJ05blQAsgQLkATqPIHH+HQVXef/Jb2NKtZ+hLf9ub/AJB/5pUH/9k=">
            <a:hlinkClick r:id="rId3"/>
          </p:cNvPr>
          <p:cNvSpPr>
            <a:spLocks noChangeAspect="1" noChangeArrowheads="1"/>
          </p:cNvSpPr>
          <p:nvPr/>
        </p:nvSpPr>
        <p:spPr bwMode="auto">
          <a:xfrm>
            <a:off x="168275" y="-350838"/>
            <a:ext cx="466725" cy="7429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5334000" y="2667000"/>
            <a:ext cx="3581400" cy="3046988"/>
          </a:xfrm>
          <a:prstGeom prst="rect">
            <a:avLst/>
          </a:prstGeom>
          <a:noFill/>
        </p:spPr>
        <p:txBody>
          <a:bodyPr wrap="square" rtlCol="0">
            <a:spAutoFit/>
          </a:bodyPr>
          <a:lstStyle/>
          <a:p>
            <a:r>
              <a:rPr lang="en-US" sz="3200" dirty="0" smtClean="0"/>
              <a:t>Ovaries (females) and Testes (males) – reproductive hormones responsible for puberty</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143000"/>
          </a:xfrm>
        </p:spPr>
        <p:txBody>
          <a:bodyPr>
            <a:normAutofit fontScale="90000"/>
          </a:bodyPr>
          <a:lstStyle/>
          <a:p>
            <a:r>
              <a:rPr lang="en-US" dirty="0" smtClean="0">
                <a:solidFill>
                  <a:schemeClr val="tx1"/>
                </a:solidFill>
              </a:rPr>
              <a:t>Homeostasis - </a:t>
            </a:r>
            <a:br>
              <a:rPr lang="en-US" dirty="0" smtClean="0">
                <a:solidFill>
                  <a:schemeClr val="tx1"/>
                </a:solidFill>
              </a:rPr>
            </a:br>
            <a:r>
              <a:rPr lang="en-US" dirty="0" smtClean="0">
                <a:solidFill>
                  <a:schemeClr val="tx1"/>
                </a:solidFill>
              </a:rPr>
              <a:t>maintaining balance</a:t>
            </a:r>
            <a:endParaRPr lang="en-US" dirty="0">
              <a:solidFill>
                <a:schemeClr val="tx1"/>
              </a:solidFill>
            </a:endParaRPr>
          </a:p>
        </p:txBody>
      </p:sp>
      <p:sp>
        <p:nvSpPr>
          <p:cNvPr id="3" name="Subtitle 2"/>
          <p:cNvSpPr>
            <a:spLocks noGrp="1"/>
          </p:cNvSpPr>
          <p:nvPr>
            <p:ph type="subTitle" idx="1"/>
          </p:nvPr>
        </p:nvSpPr>
        <p:spPr>
          <a:xfrm>
            <a:off x="609600" y="2286000"/>
            <a:ext cx="8153400" cy="1752600"/>
          </a:xfrm>
        </p:spPr>
        <p:txBody>
          <a:bodyPr>
            <a:normAutofit fontScale="25000" lnSpcReduction="20000"/>
          </a:bodyPr>
          <a:lstStyle/>
          <a:p>
            <a:pPr marL="514350" indent="-514350"/>
            <a:r>
              <a:rPr lang="en-US" sz="12800" dirty="0" smtClean="0"/>
              <a:t>Sweating and shivering are two examples of our bodies trying to maintain balance.</a:t>
            </a:r>
          </a:p>
          <a:p>
            <a:pPr marL="514350" indent="-514350"/>
            <a:r>
              <a:rPr lang="en-US" sz="12800" dirty="0" smtClean="0"/>
              <a:t>The endocrine system also helps us maintain homeostasis.</a:t>
            </a:r>
          </a:p>
          <a:p>
            <a:pPr marL="514350" indent="-514350"/>
            <a:r>
              <a:rPr lang="en-US" sz="12800" b="1" dirty="0" smtClean="0"/>
              <a:t>Can You Think of 3 ways the endocrine system helps maintain homeostasis??</a:t>
            </a:r>
            <a:endParaRPr lang="en-US" sz="12800"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143000"/>
            <a:ext cx="7848600" cy="4953000"/>
          </a:xfrm>
        </p:spPr>
        <p:txBody>
          <a:bodyPr>
            <a:normAutofit fontScale="92500" lnSpcReduction="10000"/>
          </a:bodyPr>
          <a:lstStyle/>
          <a:p>
            <a:pPr marL="514350" indent="-514350" algn="l">
              <a:buAutoNum type="arabicPeriod"/>
            </a:pPr>
            <a:r>
              <a:rPr lang="en-US" sz="3200" dirty="0" smtClean="0"/>
              <a:t>Dehydration – your body naturally keeps you from dehydrating.  When you are losing a lot of water (sweating) your body signals the kidneys to slow down and leave more water in your blood.  When you drink an excess of water after exercise signals are then sent to tell the kidneys to speed up.</a:t>
            </a:r>
          </a:p>
          <a:p>
            <a:pPr marL="514350" indent="-514350" algn="l">
              <a:buAutoNum type="arabicPeriod"/>
            </a:pPr>
            <a:r>
              <a:rPr lang="en-US" sz="3200" dirty="0" smtClean="0"/>
              <a:t>Your body will slow down its metabolism (the rate that it burns energy) when it is deprived of food</a:t>
            </a:r>
            <a:r>
              <a:rPr lang="en-US" sz="2800" dirty="0" smtClean="0"/>
              <a:t>.</a:t>
            </a:r>
            <a:endParaRPr lang="en-US" sz="2800" dirty="0"/>
          </a:p>
        </p:txBody>
      </p:sp>
      <p:sp>
        <p:nvSpPr>
          <p:cNvPr id="4" name="Title 1"/>
          <p:cNvSpPr txBox="1">
            <a:spLocks/>
          </p:cNvSpPr>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4400" b="0" i="0" u="none" strike="noStrike" kern="0" cap="none" spc="0" normalizeH="0" baseline="0" noProof="0" dirty="0" smtClean="0">
                <a:ln>
                  <a:noFill/>
                </a:ln>
                <a:effectLst/>
                <a:uLnTx/>
                <a:uFillTx/>
                <a:latin typeface="Arial" charset="0"/>
                <a:ea typeface="+mj-ea"/>
                <a:cs typeface="+mj-cs"/>
              </a:rPr>
              <a:t>Homeostasis - </a:t>
            </a:r>
            <a:br>
              <a:rPr kumimoji="1" lang="en-US" sz="4400" b="0" i="0" u="none" strike="noStrike" kern="0" cap="none" spc="0" normalizeH="0" baseline="0" noProof="0" dirty="0" smtClean="0">
                <a:ln>
                  <a:noFill/>
                </a:ln>
                <a:effectLst/>
                <a:uLnTx/>
                <a:uFillTx/>
                <a:latin typeface="Arial" charset="0"/>
                <a:ea typeface="+mj-ea"/>
                <a:cs typeface="+mj-cs"/>
              </a:rPr>
            </a:br>
            <a:r>
              <a:rPr kumimoji="1" lang="en-US" sz="4400" b="0" i="0" u="none" strike="noStrike" kern="0" cap="none" spc="0" normalizeH="0" baseline="0" noProof="0" dirty="0" smtClean="0">
                <a:ln>
                  <a:noFill/>
                </a:ln>
                <a:effectLst/>
                <a:uLnTx/>
                <a:uFillTx/>
                <a:latin typeface="Arial" charset="0"/>
                <a:ea typeface="+mj-ea"/>
                <a:cs typeface="+mj-cs"/>
              </a:rPr>
              <a:t>maintaining balance</a:t>
            </a:r>
            <a:endParaRPr kumimoji="1" lang="en-US" sz="4400" b="0" i="0" u="none" strike="noStrike" kern="0" cap="none" spc="0" normalizeH="0" baseline="0" noProof="0" dirty="0">
              <a:ln>
                <a:noFill/>
              </a:ln>
              <a:effectLst/>
              <a:uLnTx/>
              <a:uFillTx/>
              <a:latin typeface="Arial"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685800" y="0"/>
            <a:ext cx="7772400" cy="1143000"/>
          </a:xfrm>
        </p:spPr>
        <p:txBody>
          <a:bodyPr lIns="92075" tIns="46038" rIns="92075" bIns="46038"/>
          <a:lstStyle/>
          <a:p>
            <a:r>
              <a:rPr lang="en-US" dirty="0" smtClean="0">
                <a:latin typeface="Times New Roman" pitchFamily="18" charset="0"/>
              </a:rPr>
              <a:t>The Nervous System</a:t>
            </a:r>
            <a:endParaRPr lang="en-US" sz="3200" i="1" dirty="0" smtClean="0">
              <a:latin typeface="Times New Roman" pitchFamily="18" charset="0"/>
            </a:endParaRPr>
          </a:p>
        </p:txBody>
      </p:sp>
      <p:sp>
        <p:nvSpPr>
          <p:cNvPr id="7170" name="Rectangle 7"/>
          <p:cNvSpPr>
            <a:spLocks noChangeArrowheads="1"/>
          </p:cNvSpPr>
          <p:nvPr/>
        </p:nvSpPr>
        <p:spPr bwMode="auto">
          <a:xfrm>
            <a:off x="3352800" y="1371600"/>
            <a:ext cx="5791200" cy="4876800"/>
          </a:xfrm>
          <a:prstGeom prst="rect">
            <a:avLst/>
          </a:prstGeom>
          <a:noFill/>
          <a:ln w="9525">
            <a:noFill/>
            <a:miter lim="800000"/>
            <a:headEnd/>
            <a:tailEnd/>
          </a:ln>
        </p:spPr>
        <p:txBody>
          <a:bodyPr/>
          <a:lstStyle/>
          <a:p>
            <a:pPr marL="344488" indent="-290513" defTabSz="119063" eaLnBrk="0" hangingPunct="0">
              <a:spcBef>
                <a:spcPct val="20000"/>
              </a:spcBef>
              <a:tabLst>
                <a:tab pos="225425" algn="l"/>
                <a:tab pos="398463" algn="l"/>
              </a:tabLst>
            </a:pPr>
            <a:r>
              <a:rPr kumimoji="1" lang="en-US" sz="3200" dirty="0">
                <a:latin typeface="Arial" charset="0"/>
              </a:rPr>
              <a:t>Structure: Brain, spinal</a:t>
            </a:r>
            <a:r>
              <a:rPr kumimoji="1" lang="en-US" sz="3200" i="1" dirty="0">
                <a:latin typeface="Arial" charset="0"/>
              </a:rPr>
              <a:t> </a:t>
            </a:r>
            <a:r>
              <a:rPr kumimoji="1" lang="en-US" sz="3200" dirty="0">
                <a:latin typeface="Arial" charset="0"/>
              </a:rPr>
              <a:t>cord, peripheral </a:t>
            </a:r>
            <a:r>
              <a:rPr kumimoji="1" lang="en-US" sz="3200" i="1" dirty="0">
                <a:solidFill>
                  <a:srgbClr val="00B7A5"/>
                </a:solidFill>
                <a:latin typeface="Arial" charset="0"/>
              </a:rPr>
              <a:t>nerves</a:t>
            </a:r>
          </a:p>
          <a:p>
            <a:pPr marL="344488" indent="-290513" defTabSz="119063" eaLnBrk="0" hangingPunct="0">
              <a:spcBef>
                <a:spcPct val="20000"/>
              </a:spcBef>
              <a:tabLst>
                <a:tab pos="225425" algn="l"/>
                <a:tab pos="398463" algn="l"/>
              </a:tabLst>
            </a:pPr>
            <a:endParaRPr kumimoji="1" lang="en-US" dirty="0">
              <a:latin typeface="Arial" charset="0"/>
            </a:endParaRPr>
          </a:p>
          <a:p>
            <a:pPr marL="344488" indent="-290513" defTabSz="119063" eaLnBrk="0" hangingPunct="0">
              <a:spcBef>
                <a:spcPct val="20000"/>
              </a:spcBef>
              <a:tabLst>
                <a:tab pos="225425" algn="l"/>
                <a:tab pos="398463" algn="l"/>
              </a:tabLst>
            </a:pPr>
            <a:r>
              <a:rPr kumimoji="1" lang="en-US" sz="2800" dirty="0">
                <a:latin typeface="Arial" charset="0"/>
              </a:rPr>
              <a:t>Function: Sends and receives messages to the body in response to internal and external stimuli.</a:t>
            </a:r>
          </a:p>
          <a:p>
            <a:pPr marL="344488" indent="-290513" defTabSz="119063" eaLnBrk="0" hangingPunct="0">
              <a:spcBef>
                <a:spcPct val="20000"/>
              </a:spcBef>
              <a:tabLst>
                <a:tab pos="225425" algn="l"/>
                <a:tab pos="398463" algn="l"/>
              </a:tabLst>
            </a:pPr>
            <a:endParaRPr kumimoji="1" lang="en-US" dirty="0">
              <a:latin typeface="Arial" charset="0"/>
            </a:endParaRPr>
          </a:p>
          <a:p>
            <a:pPr marL="344488" indent="-290513" defTabSz="119063">
              <a:tabLst>
                <a:tab pos="225425" algn="l"/>
                <a:tab pos="398463" algn="l"/>
              </a:tabLst>
            </a:pPr>
            <a:r>
              <a:rPr kumimoji="1" lang="en-US" sz="2800" i="1" dirty="0" smtClean="0">
                <a:solidFill>
                  <a:srgbClr val="00B7A5"/>
                </a:solidFill>
                <a:latin typeface="Arial" charset="0"/>
              </a:rPr>
              <a:t>Nerves </a:t>
            </a:r>
            <a:r>
              <a:rPr kumimoji="1" lang="en-US" sz="2800" dirty="0">
                <a:latin typeface="Arial" charset="0"/>
              </a:rPr>
              <a:t>- A tissue containing cells that act as the basic unit of communication in the nervous system.</a:t>
            </a:r>
          </a:p>
          <a:p>
            <a:pPr marL="344488" indent="-290513" defTabSz="119063" eaLnBrk="0" hangingPunct="0">
              <a:spcBef>
                <a:spcPct val="20000"/>
              </a:spcBef>
              <a:tabLst>
                <a:tab pos="225425" algn="l"/>
                <a:tab pos="398463" algn="l"/>
              </a:tabLst>
            </a:pPr>
            <a:endParaRPr kumimoji="1" lang="en-US" sz="2800" dirty="0">
              <a:latin typeface="Arial" charset="0"/>
            </a:endParaRPr>
          </a:p>
        </p:txBody>
      </p:sp>
      <p:pic>
        <p:nvPicPr>
          <p:cNvPr id="7171" name="Picture 4"/>
          <p:cNvPicPr>
            <a:picLocks noChangeAspect="1" noChangeArrowheads="1"/>
          </p:cNvPicPr>
          <p:nvPr/>
        </p:nvPicPr>
        <p:blipFill>
          <a:blip r:embed="rId3" cstate="print"/>
          <a:srcRect/>
          <a:stretch>
            <a:fillRect/>
          </a:stretch>
        </p:blipFill>
        <p:spPr bwMode="auto">
          <a:xfrm>
            <a:off x="0" y="990600"/>
            <a:ext cx="3429000" cy="617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9" name="Organization Chart 5"/>
          <p:cNvGraphicFramePr>
            <a:graphicFrameLocks/>
          </p:cNvGraphicFramePr>
          <p:nvPr>
            <p:ph idx="4294967295"/>
          </p:nvPr>
        </p:nvGraphicFramePr>
        <p:xfrm>
          <a:off x="0" y="0"/>
          <a:ext cx="9144000" cy="5334000"/>
        </p:xfrm>
        <a:graphic>
          <a:graphicData uri="http://schemas.openxmlformats.org/drawingml/2006/compatibility">
            <com:legacyDrawing xmlns:com="http://schemas.openxmlformats.org/drawingml/2006/compatibility" spid="_x0000_s16389"/>
          </a:graphicData>
        </a:graphic>
      </p:graphicFrame>
      <p:sp>
        <p:nvSpPr>
          <p:cNvPr id="3" name="TextBox 2"/>
          <p:cNvSpPr txBox="1"/>
          <p:nvPr/>
        </p:nvSpPr>
        <p:spPr>
          <a:xfrm>
            <a:off x="152400" y="3200400"/>
            <a:ext cx="4343400" cy="286232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sz="3600" b="1" i="1" dirty="0" smtClean="0"/>
              <a:t>CNS – processes all incoming and outgoing messages with the brain and spinal cord.</a:t>
            </a:r>
          </a:p>
        </p:txBody>
      </p:sp>
      <p:sp>
        <p:nvSpPr>
          <p:cNvPr id="4" name="TextBox 2"/>
          <p:cNvSpPr txBox="1"/>
          <p:nvPr/>
        </p:nvSpPr>
        <p:spPr>
          <a:xfrm>
            <a:off x="4495800" y="4953000"/>
            <a:ext cx="4419600" cy="2062103"/>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sz="3200" b="1" i="1" dirty="0" smtClean="0"/>
              <a:t>PNS – is the communication pathway from the CNS to the rest of the body.</a:t>
            </a:r>
            <a:endParaRPr lang="en-US" sz="3200" b="1" i="1" dirty="0"/>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_s1036"/>
          <p:cNvSpPr>
            <a:spLocks noGrp="1" noChangeArrowheads="1"/>
          </p:cNvSpPr>
          <p:nvPr>
            <p:ph type="ctrTitle"/>
          </p:nvPr>
        </p:nvSpPr>
        <p:spPr>
          <a:xfrm>
            <a:off x="685800" y="152400"/>
            <a:ext cx="7543800" cy="609600"/>
          </a:xfrm>
          <a:prstGeom prst="roundRect">
            <a:avLst>
              <a:gd name="adj" fmla="val 16667"/>
            </a:avLst>
          </a:prstGeom>
          <a:gradFill rotWithShape="1">
            <a:gsLst>
              <a:gs pos="0">
                <a:schemeClr val="tx2"/>
              </a:gs>
              <a:gs pos="50000">
                <a:schemeClr val="tx1"/>
              </a:gs>
              <a:gs pos="100000">
                <a:schemeClr val="tx2"/>
              </a:gs>
            </a:gsLst>
            <a:lin ang="2700000" scaled="1"/>
          </a:gradFill>
          <a:ln>
            <a:solidFill>
              <a:schemeClr val="tx1"/>
            </a:solidFill>
            <a:round/>
          </a:ln>
        </p:spPr>
        <p:txBody>
          <a:bodyPr>
            <a:normAutofit/>
          </a:bodyPr>
          <a:lstStyle/>
          <a:p>
            <a:pPr eaLnBrk="1" hangingPunct="1">
              <a:defRPr/>
            </a:pPr>
            <a:r>
              <a:rPr kumimoji="0" lang="en-US" sz="3200" b="1" dirty="0" smtClean="0">
                <a:solidFill>
                  <a:schemeClr val="bg2"/>
                </a:solidFill>
              </a:rPr>
              <a:t>Central Nervous System - CNS</a:t>
            </a:r>
          </a:p>
        </p:txBody>
      </p:sp>
      <p:sp>
        <p:nvSpPr>
          <p:cNvPr id="17409" name="Rectangle 5"/>
          <p:cNvSpPr>
            <a:spLocks noGrp="1" noChangeArrowheads="1"/>
          </p:cNvSpPr>
          <p:nvPr>
            <p:ph type="subTitle" idx="1"/>
          </p:nvPr>
        </p:nvSpPr>
        <p:spPr>
          <a:xfrm>
            <a:off x="2819400" y="762000"/>
            <a:ext cx="6324600" cy="2362200"/>
          </a:xfrm>
        </p:spPr>
        <p:txBody>
          <a:bodyPr>
            <a:normAutofit lnSpcReduction="10000"/>
          </a:bodyPr>
          <a:lstStyle/>
          <a:p>
            <a:pPr marL="0" indent="0">
              <a:lnSpc>
                <a:spcPct val="80000"/>
              </a:lnSpc>
              <a:buFontTx/>
              <a:buNone/>
            </a:pPr>
            <a:r>
              <a:rPr lang="en-US" dirty="0" smtClean="0"/>
              <a:t>The primary organ of the nervous system. It acts as the control center for all actions, thoughts and emotions.</a:t>
            </a:r>
          </a:p>
          <a:p>
            <a:pPr marL="0" indent="0">
              <a:lnSpc>
                <a:spcPct val="80000"/>
              </a:lnSpc>
              <a:buFontTx/>
              <a:buNone/>
            </a:pPr>
            <a:r>
              <a:rPr lang="en-US" dirty="0" smtClean="0"/>
              <a:t>The brain contains approximately 100 billion </a:t>
            </a:r>
            <a:r>
              <a:rPr lang="en-US" b="1" i="1" dirty="0" smtClean="0">
                <a:solidFill>
                  <a:srgbClr val="00B7A5"/>
                </a:solidFill>
              </a:rPr>
              <a:t>neurons (nerve cells).</a:t>
            </a:r>
          </a:p>
          <a:p>
            <a:pPr marL="0" indent="0">
              <a:lnSpc>
                <a:spcPct val="80000"/>
              </a:lnSpc>
              <a:buFontTx/>
              <a:buNone/>
            </a:pPr>
            <a:r>
              <a:rPr lang="en-US" dirty="0" smtClean="0"/>
              <a:t>The slowest speed information travels between neurons is about 260 mph</a:t>
            </a:r>
            <a:r>
              <a:rPr lang="en-US" sz="2000" dirty="0" smtClean="0"/>
              <a:t>.</a:t>
            </a:r>
          </a:p>
          <a:p>
            <a:pPr marL="0" indent="0">
              <a:lnSpc>
                <a:spcPct val="80000"/>
              </a:lnSpc>
              <a:buFontTx/>
              <a:buNone/>
            </a:pPr>
            <a:endParaRPr lang="en-US" sz="1800" dirty="0" smtClean="0"/>
          </a:p>
        </p:txBody>
      </p:sp>
      <p:sp>
        <p:nvSpPr>
          <p:cNvPr id="18439" name="_s1036"/>
          <p:cNvSpPr>
            <a:spLocks noChangeArrowheads="1"/>
          </p:cNvSpPr>
          <p:nvPr/>
        </p:nvSpPr>
        <p:spPr bwMode="auto">
          <a:xfrm>
            <a:off x="304800" y="914400"/>
            <a:ext cx="2209800" cy="685800"/>
          </a:xfrm>
          <a:prstGeom prst="roundRect">
            <a:avLst>
              <a:gd name="adj" fmla="val 16667"/>
            </a:avLst>
          </a:prstGeom>
          <a:gradFill rotWithShape="1">
            <a:gsLst>
              <a:gs pos="0">
                <a:schemeClr val="tx2"/>
              </a:gs>
              <a:gs pos="50000">
                <a:schemeClr val="tx1"/>
              </a:gs>
              <a:gs pos="100000">
                <a:schemeClr val="tx2"/>
              </a:gs>
            </a:gsLst>
            <a:lin ang="2700000" scaled="1"/>
          </a:gradFill>
          <a:ln w="9525">
            <a:solidFill>
              <a:schemeClr val="tx1"/>
            </a:solidFill>
            <a:round/>
            <a:headEnd/>
            <a:tailEnd/>
          </a:ln>
        </p:spPr>
        <p:txBody>
          <a:bodyPr anchor="ctr"/>
          <a:lstStyle/>
          <a:p>
            <a:pPr algn="ctr">
              <a:defRPr/>
            </a:pPr>
            <a:r>
              <a:rPr lang="en-US" sz="3200" b="1" dirty="0">
                <a:solidFill>
                  <a:schemeClr val="bg2"/>
                </a:solidFill>
                <a:latin typeface="Arial" charset="0"/>
              </a:rPr>
              <a:t>Brain</a:t>
            </a:r>
          </a:p>
        </p:txBody>
      </p:sp>
      <p:sp>
        <p:nvSpPr>
          <p:cNvPr id="18441" name="_s1036"/>
          <p:cNvSpPr>
            <a:spLocks noChangeArrowheads="1"/>
          </p:cNvSpPr>
          <p:nvPr/>
        </p:nvSpPr>
        <p:spPr bwMode="auto">
          <a:xfrm>
            <a:off x="-152400" y="3581400"/>
            <a:ext cx="2362200" cy="838200"/>
          </a:xfrm>
          <a:prstGeom prst="roundRect">
            <a:avLst>
              <a:gd name="adj" fmla="val 16667"/>
            </a:avLst>
          </a:prstGeom>
          <a:gradFill rotWithShape="1">
            <a:gsLst>
              <a:gs pos="0">
                <a:schemeClr val="tx2"/>
              </a:gs>
              <a:gs pos="50000">
                <a:schemeClr val="tx1"/>
              </a:gs>
              <a:gs pos="100000">
                <a:schemeClr val="tx2"/>
              </a:gs>
            </a:gsLst>
            <a:lin ang="2700000" scaled="1"/>
          </a:gradFill>
          <a:ln w="9525">
            <a:solidFill>
              <a:schemeClr val="tx1"/>
            </a:solidFill>
            <a:round/>
            <a:headEnd/>
            <a:tailEnd/>
          </a:ln>
        </p:spPr>
        <p:txBody>
          <a:bodyPr anchor="ctr"/>
          <a:lstStyle/>
          <a:p>
            <a:pPr algn="ctr">
              <a:defRPr/>
            </a:pPr>
            <a:r>
              <a:rPr lang="en-US" b="1" dirty="0">
                <a:solidFill>
                  <a:schemeClr val="bg2"/>
                </a:solidFill>
                <a:latin typeface="Arial" charset="0"/>
              </a:rPr>
              <a:t>Spinal Cord</a:t>
            </a:r>
          </a:p>
        </p:txBody>
      </p:sp>
      <p:sp>
        <p:nvSpPr>
          <p:cNvPr id="17413" name="Rectangle 15"/>
          <p:cNvSpPr>
            <a:spLocks noChangeArrowheads="1"/>
          </p:cNvSpPr>
          <p:nvPr/>
        </p:nvSpPr>
        <p:spPr bwMode="auto">
          <a:xfrm>
            <a:off x="2514600" y="5791200"/>
            <a:ext cx="6629400" cy="1066800"/>
          </a:xfrm>
          <a:prstGeom prst="rect">
            <a:avLst/>
          </a:prstGeom>
          <a:noFill/>
          <a:ln w="9525">
            <a:noFill/>
            <a:miter lim="800000"/>
            <a:headEnd/>
            <a:tailEnd/>
          </a:ln>
        </p:spPr>
        <p:txBody>
          <a:bodyPr/>
          <a:lstStyle/>
          <a:p>
            <a:pPr defTabSz="119063" eaLnBrk="0" hangingPunct="0">
              <a:spcBef>
                <a:spcPct val="20000"/>
              </a:spcBef>
            </a:pPr>
            <a:endParaRPr kumimoji="1" lang="en-US" sz="2000" dirty="0">
              <a:latin typeface="Arial" charset="0"/>
            </a:endParaRPr>
          </a:p>
        </p:txBody>
      </p:sp>
      <p:sp>
        <p:nvSpPr>
          <p:cNvPr id="17414" name="Rectangle 16"/>
          <p:cNvSpPr>
            <a:spLocks noChangeArrowheads="1"/>
          </p:cNvSpPr>
          <p:nvPr/>
        </p:nvSpPr>
        <p:spPr bwMode="auto">
          <a:xfrm>
            <a:off x="2514600" y="3048000"/>
            <a:ext cx="6629400" cy="2286000"/>
          </a:xfrm>
          <a:prstGeom prst="rect">
            <a:avLst/>
          </a:prstGeom>
          <a:noFill/>
          <a:ln w="9525">
            <a:noFill/>
            <a:miter lim="800000"/>
            <a:headEnd/>
            <a:tailEnd/>
          </a:ln>
        </p:spPr>
        <p:txBody>
          <a:bodyPr/>
          <a:lstStyle/>
          <a:p>
            <a:pPr eaLnBrk="0" hangingPunct="0">
              <a:spcBef>
                <a:spcPct val="20000"/>
              </a:spcBef>
            </a:pPr>
            <a:r>
              <a:rPr kumimoji="1" lang="en-US" dirty="0">
                <a:latin typeface="Arial" charset="0"/>
              </a:rPr>
              <a:t>A bundle of nerves located down the center of the backbone through which signals travel from the brain to the rest of the body.</a:t>
            </a:r>
          </a:p>
          <a:p>
            <a:pPr eaLnBrk="0" hangingPunct="0">
              <a:spcBef>
                <a:spcPct val="20000"/>
              </a:spcBef>
            </a:pPr>
            <a:r>
              <a:rPr kumimoji="1" lang="en-US" dirty="0">
                <a:latin typeface="Arial" charset="0"/>
              </a:rPr>
              <a:t>Some </a:t>
            </a:r>
            <a:r>
              <a:rPr kumimoji="1" lang="en-US" i="1" dirty="0">
                <a:solidFill>
                  <a:srgbClr val="00B7A5"/>
                </a:solidFill>
                <a:latin typeface="Arial" charset="0"/>
              </a:rPr>
              <a:t>reflexes </a:t>
            </a:r>
            <a:r>
              <a:rPr kumimoji="1" lang="en-US" dirty="0">
                <a:latin typeface="Arial" charset="0"/>
              </a:rPr>
              <a:t>are processed directly in the spinal cord (like sneezing and blinking).  </a:t>
            </a:r>
          </a:p>
          <a:p>
            <a:pPr eaLnBrk="0" hangingPunct="0">
              <a:spcBef>
                <a:spcPct val="20000"/>
              </a:spcBef>
            </a:pPr>
            <a:r>
              <a:rPr kumimoji="1" lang="en-US" b="1" i="1" dirty="0">
                <a:solidFill>
                  <a:srgbClr val="00B7A5"/>
                </a:solidFill>
                <a:latin typeface="Arial" charset="0"/>
              </a:rPr>
              <a:t>Reflex</a:t>
            </a:r>
            <a:r>
              <a:rPr kumimoji="1" lang="en-US" i="1" dirty="0">
                <a:latin typeface="Arial" charset="0"/>
              </a:rPr>
              <a:t> </a:t>
            </a:r>
            <a:r>
              <a:rPr kumimoji="1" lang="en-US" dirty="0">
                <a:latin typeface="Arial" charset="0"/>
              </a:rPr>
              <a:t>– a quick, automatic response to a stimulus.  A reflex allows your body to immediately respond to danger without thinking.</a:t>
            </a:r>
          </a:p>
          <a:p>
            <a:pPr eaLnBrk="0" hangingPunct="0">
              <a:spcBef>
                <a:spcPct val="20000"/>
              </a:spcBef>
            </a:pPr>
            <a:endParaRPr kumimoji="1" lang="en-US" sz="1800" dirty="0">
              <a:latin typeface="Arial" charset="0"/>
            </a:endParaRPr>
          </a:p>
          <a:p>
            <a:pPr eaLnBrk="0" hangingPunct="0">
              <a:spcBef>
                <a:spcPct val="20000"/>
              </a:spcBef>
            </a:pPr>
            <a:endParaRPr kumimoji="1" lang="en-US" sz="2000" dirty="0">
              <a:latin typeface="Arial" charset="0"/>
            </a:endParaRPr>
          </a:p>
          <a:p>
            <a:pPr eaLnBrk="0" hangingPunct="0">
              <a:spcBef>
                <a:spcPct val="20000"/>
              </a:spcBef>
            </a:pPr>
            <a:endParaRPr kumimoji="1" lang="en-US" sz="2000" dirty="0">
              <a:latin typeface="Arial" charset="0"/>
            </a:endParaRPr>
          </a:p>
        </p:txBody>
      </p:sp>
      <p:pic>
        <p:nvPicPr>
          <p:cNvPr id="17415" name="Picture 6" descr="dreamstime_brain"/>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228600" y="1219200"/>
            <a:ext cx="24384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_s1036"/>
          <p:cNvSpPr>
            <a:spLocks noChangeArrowheads="1"/>
          </p:cNvSpPr>
          <p:nvPr/>
        </p:nvSpPr>
        <p:spPr bwMode="auto">
          <a:xfrm>
            <a:off x="228600" y="152400"/>
            <a:ext cx="1371600" cy="304800"/>
          </a:xfrm>
          <a:prstGeom prst="roundRect">
            <a:avLst>
              <a:gd name="adj" fmla="val 16667"/>
            </a:avLst>
          </a:prstGeom>
          <a:gradFill rotWithShape="1">
            <a:gsLst>
              <a:gs pos="0">
                <a:schemeClr val="tx2"/>
              </a:gs>
              <a:gs pos="50000">
                <a:schemeClr val="tx1"/>
              </a:gs>
              <a:gs pos="100000">
                <a:schemeClr val="tx2"/>
              </a:gs>
            </a:gsLst>
            <a:lin ang="2700000" scaled="1"/>
          </a:gradFill>
          <a:ln w="9525">
            <a:solidFill>
              <a:schemeClr val="tx1"/>
            </a:solidFill>
            <a:round/>
            <a:headEnd/>
            <a:tailEnd/>
          </a:ln>
        </p:spPr>
        <p:txBody>
          <a:bodyPr anchor="ctr"/>
          <a:lstStyle/>
          <a:p>
            <a:pPr algn="ctr">
              <a:defRPr/>
            </a:pPr>
            <a:r>
              <a:rPr lang="en-US" sz="3200" b="1" dirty="0">
                <a:solidFill>
                  <a:schemeClr val="bg2"/>
                </a:solidFill>
                <a:latin typeface="Arial" charset="0"/>
              </a:rPr>
              <a:t>Brain</a:t>
            </a:r>
          </a:p>
        </p:txBody>
      </p:sp>
      <p:pic>
        <p:nvPicPr>
          <p:cNvPr id="18434" name="Picture 6" descr="dreamstime_brain"/>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2895600" y="0"/>
            <a:ext cx="3581400" cy="3581400"/>
          </a:xfrm>
          <a:prstGeom prst="rect">
            <a:avLst/>
          </a:prstGeom>
          <a:noFill/>
          <a:ln w="9525">
            <a:noFill/>
            <a:miter lim="800000"/>
            <a:headEnd/>
            <a:tailEnd/>
          </a:ln>
        </p:spPr>
      </p:pic>
      <p:sp>
        <p:nvSpPr>
          <p:cNvPr id="18435" name="AutoShape 7"/>
          <p:cNvSpPr>
            <a:spLocks/>
          </p:cNvSpPr>
          <p:nvPr/>
        </p:nvSpPr>
        <p:spPr bwMode="auto">
          <a:xfrm>
            <a:off x="7162800" y="152400"/>
            <a:ext cx="1676400" cy="342900"/>
          </a:xfrm>
          <a:prstGeom prst="borderCallout2">
            <a:avLst>
              <a:gd name="adj1" fmla="val 33333"/>
              <a:gd name="adj2" fmla="val -4546"/>
              <a:gd name="adj3" fmla="val 33333"/>
              <a:gd name="adj4" fmla="val -51894"/>
              <a:gd name="adj5" fmla="val 278241"/>
              <a:gd name="adj6" fmla="val -101042"/>
            </a:avLst>
          </a:prstGeom>
          <a:solidFill>
            <a:srgbClr val="FFCC00"/>
          </a:solidFill>
          <a:ln w="9525">
            <a:noFill/>
            <a:miter lim="800000"/>
            <a:headEnd/>
            <a:tailEnd/>
          </a:ln>
        </p:spPr>
        <p:txBody>
          <a:bodyPr/>
          <a:lstStyle/>
          <a:p>
            <a:pPr algn="ctr"/>
            <a:r>
              <a:rPr lang="en-US" sz="1800" dirty="0"/>
              <a:t>Frontal Lobe</a:t>
            </a:r>
          </a:p>
        </p:txBody>
      </p:sp>
      <p:sp>
        <p:nvSpPr>
          <p:cNvPr id="18436" name="AutoShape 8"/>
          <p:cNvSpPr>
            <a:spLocks/>
          </p:cNvSpPr>
          <p:nvPr/>
        </p:nvSpPr>
        <p:spPr bwMode="auto">
          <a:xfrm>
            <a:off x="7162800" y="457200"/>
            <a:ext cx="1676400" cy="342900"/>
          </a:xfrm>
          <a:prstGeom prst="borderCallout2">
            <a:avLst>
              <a:gd name="adj1" fmla="val 33333"/>
              <a:gd name="adj2" fmla="val 104546"/>
              <a:gd name="adj3" fmla="val 33333"/>
              <a:gd name="adj4" fmla="val 132764"/>
              <a:gd name="adj5" fmla="val 156481"/>
              <a:gd name="adj6" fmla="val 161931"/>
            </a:avLst>
          </a:prstGeom>
          <a:solidFill>
            <a:srgbClr val="99CC00"/>
          </a:solidFill>
          <a:ln w="9525">
            <a:noFill/>
            <a:miter lim="800000"/>
            <a:headEnd/>
            <a:tailEnd/>
          </a:ln>
        </p:spPr>
        <p:txBody>
          <a:bodyPr/>
          <a:lstStyle/>
          <a:p>
            <a:pPr algn="ctr"/>
            <a:r>
              <a:rPr lang="en-US" sz="1800" dirty="0"/>
              <a:t>Parietal Lobe</a:t>
            </a:r>
          </a:p>
        </p:txBody>
      </p:sp>
      <p:sp>
        <p:nvSpPr>
          <p:cNvPr id="18437" name="AutoShape 9"/>
          <p:cNvSpPr>
            <a:spLocks/>
          </p:cNvSpPr>
          <p:nvPr/>
        </p:nvSpPr>
        <p:spPr bwMode="auto">
          <a:xfrm>
            <a:off x="7162800" y="762000"/>
            <a:ext cx="1676400" cy="304800"/>
          </a:xfrm>
          <a:prstGeom prst="borderCallout2">
            <a:avLst>
              <a:gd name="adj1" fmla="val 37500"/>
              <a:gd name="adj2" fmla="val -4546"/>
              <a:gd name="adj3" fmla="val 37500"/>
              <a:gd name="adj4" fmla="val -92519"/>
              <a:gd name="adj5" fmla="val 251042"/>
              <a:gd name="adj6" fmla="val -183523"/>
            </a:avLst>
          </a:prstGeom>
          <a:solidFill>
            <a:schemeClr val="folHlink"/>
          </a:solidFill>
          <a:ln w="9525">
            <a:noFill/>
            <a:miter lim="800000"/>
            <a:headEnd/>
            <a:tailEnd/>
          </a:ln>
        </p:spPr>
        <p:txBody>
          <a:bodyPr/>
          <a:lstStyle/>
          <a:p>
            <a:pPr algn="ctr"/>
            <a:r>
              <a:rPr lang="en-US" sz="1800" dirty="0"/>
              <a:t>Occipital Lobe</a:t>
            </a:r>
          </a:p>
        </p:txBody>
      </p:sp>
      <p:sp>
        <p:nvSpPr>
          <p:cNvPr id="18438" name="AutoShape 10"/>
          <p:cNvSpPr>
            <a:spLocks/>
          </p:cNvSpPr>
          <p:nvPr/>
        </p:nvSpPr>
        <p:spPr bwMode="auto">
          <a:xfrm>
            <a:off x="7162800" y="1066800"/>
            <a:ext cx="1676400" cy="342900"/>
          </a:xfrm>
          <a:prstGeom prst="borderCallout2">
            <a:avLst>
              <a:gd name="adj1" fmla="val 33333"/>
              <a:gd name="adj2" fmla="val -4546"/>
              <a:gd name="adj3" fmla="val 33333"/>
              <a:gd name="adj4" fmla="val -36551"/>
              <a:gd name="adj5" fmla="val -13426"/>
              <a:gd name="adj6" fmla="val -69602"/>
            </a:avLst>
          </a:prstGeom>
          <a:solidFill>
            <a:srgbClr val="CC00CC"/>
          </a:solidFill>
          <a:ln w="9525">
            <a:noFill/>
            <a:miter lim="800000"/>
            <a:headEnd/>
            <a:tailEnd/>
          </a:ln>
        </p:spPr>
        <p:txBody>
          <a:bodyPr/>
          <a:lstStyle/>
          <a:p>
            <a:pPr algn="ctr"/>
            <a:r>
              <a:rPr lang="en-US" sz="1800" dirty="0"/>
              <a:t>Temporal Lobe</a:t>
            </a:r>
          </a:p>
        </p:txBody>
      </p:sp>
      <p:sp>
        <p:nvSpPr>
          <p:cNvPr id="18439" name="AutoShape 13"/>
          <p:cNvSpPr>
            <a:spLocks/>
          </p:cNvSpPr>
          <p:nvPr/>
        </p:nvSpPr>
        <p:spPr bwMode="auto">
          <a:xfrm>
            <a:off x="914400" y="2895600"/>
            <a:ext cx="1676400" cy="457200"/>
          </a:xfrm>
          <a:prstGeom prst="borderCallout2">
            <a:avLst>
              <a:gd name="adj1" fmla="val 37500"/>
              <a:gd name="adj2" fmla="val 104546"/>
              <a:gd name="adj3" fmla="val 37500"/>
              <a:gd name="adj4" fmla="val 133051"/>
              <a:gd name="adj5" fmla="val -100523"/>
              <a:gd name="adj6" fmla="val 162593"/>
            </a:avLst>
          </a:prstGeom>
          <a:solidFill>
            <a:srgbClr val="3366FF"/>
          </a:solidFill>
          <a:ln w="9525">
            <a:noFill/>
            <a:miter lim="800000"/>
            <a:headEnd/>
            <a:tailEnd/>
          </a:ln>
        </p:spPr>
        <p:txBody>
          <a:bodyPr/>
          <a:lstStyle/>
          <a:p>
            <a:pPr algn="ctr"/>
            <a:r>
              <a:rPr lang="en-US" sz="2000" dirty="0"/>
              <a:t>Cerebellum</a:t>
            </a:r>
          </a:p>
        </p:txBody>
      </p:sp>
      <p:sp>
        <p:nvSpPr>
          <p:cNvPr id="18440" name="AutoShape 14"/>
          <p:cNvSpPr>
            <a:spLocks/>
          </p:cNvSpPr>
          <p:nvPr/>
        </p:nvSpPr>
        <p:spPr bwMode="auto">
          <a:xfrm>
            <a:off x="7162800" y="2590800"/>
            <a:ext cx="1676400" cy="609600"/>
          </a:xfrm>
          <a:prstGeom prst="borderCallout2">
            <a:avLst>
              <a:gd name="adj1" fmla="val 33333"/>
              <a:gd name="adj2" fmla="val -4546"/>
              <a:gd name="adj3" fmla="val 33333"/>
              <a:gd name="adj4" fmla="val -72537"/>
              <a:gd name="adj5" fmla="val -137037"/>
              <a:gd name="adj6" fmla="val -143088"/>
            </a:avLst>
          </a:prstGeom>
          <a:solidFill>
            <a:srgbClr val="FF9900"/>
          </a:solidFill>
          <a:ln w="9525">
            <a:noFill/>
            <a:miter lim="800000"/>
            <a:headEnd/>
            <a:tailEnd/>
          </a:ln>
        </p:spPr>
        <p:txBody>
          <a:bodyPr/>
          <a:lstStyle/>
          <a:p>
            <a:pPr algn="ctr"/>
            <a:r>
              <a:rPr lang="en-US" sz="2000" dirty="0"/>
              <a:t>Brain </a:t>
            </a:r>
            <a:r>
              <a:rPr lang="en-US" sz="2000" dirty="0" smtClean="0"/>
              <a:t>Stem – </a:t>
            </a:r>
          </a:p>
          <a:p>
            <a:pPr algn="ctr"/>
            <a:r>
              <a:rPr lang="en-US" sz="2000" dirty="0" smtClean="0"/>
              <a:t>Medulla</a:t>
            </a:r>
            <a:endParaRPr lang="en-US" sz="2000" dirty="0"/>
          </a:p>
        </p:txBody>
      </p:sp>
      <p:pic>
        <p:nvPicPr>
          <p:cNvPr id="18441" name="Picture 26" descr="200px-Frontal_lobe_animation">
            <a:hlinkClick r:id="rId3"/>
          </p:cNvPr>
          <p:cNvPicPr>
            <a:picLocks noChangeAspect="1" noChangeArrowheads="1" noCrop="1"/>
          </p:cNvPicPr>
          <p:nvPr/>
        </p:nvPicPr>
        <p:blipFill>
          <a:blip r:embed="rId4" cstate="print"/>
          <a:srcRect/>
          <a:stretch>
            <a:fillRect/>
          </a:stretch>
        </p:blipFill>
        <p:spPr bwMode="auto">
          <a:xfrm>
            <a:off x="457200" y="1219200"/>
            <a:ext cx="1447800" cy="1447800"/>
          </a:xfrm>
          <a:prstGeom prst="rect">
            <a:avLst/>
          </a:prstGeom>
          <a:noFill/>
          <a:ln w="9525">
            <a:noFill/>
            <a:miter lim="800000"/>
            <a:headEnd/>
            <a:tailEnd/>
          </a:ln>
        </p:spPr>
      </p:pic>
      <p:sp>
        <p:nvSpPr>
          <p:cNvPr id="18442" name="Rectangle 5"/>
          <p:cNvSpPr>
            <a:spLocks noChangeArrowheads="1"/>
          </p:cNvSpPr>
          <p:nvPr/>
        </p:nvSpPr>
        <p:spPr bwMode="auto">
          <a:xfrm>
            <a:off x="228600" y="3505200"/>
            <a:ext cx="8915400" cy="2667000"/>
          </a:xfrm>
          <a:prstGeom prst="rect">
            <a:avLst/>
          </a:prstGeom>
          <a:noFill/>
          <a:ln w="9525">
            <a:noFill/>
            <a:miter lim="800000"/>
            <a:headEnd/>
            <a:tailEnd/>
          </a:ln>
        </p:spPr>
        <p:txBody>
          <a:bodyPr/>
          <a:lstStyle/>
          <a:p>
            <a:pPr eaLnBrk="0" hangingPunct="0">
              <a:spcBef>
                <a:spcPct val="20000"/>
              </a:spcBef>
            </a:pPr>
            <a:r>
              <a:rPr kumimoji="1" lang="en-US" u="sng" dirty="0">
                <a:latin typeface="Arial" charset="0"/>
              </a:rPr>
              <a:t>Cerebrum</a:t>
            </a:r>
            <a:r>
              <a:rPr kumimoji="1" lang="en-US" dirty="0">
                <a:latin typeface="Arial" charset="0"/>
              </a:rPr>
              <a:t> – largest part of brain.  Voluntary or conscious movement and activities.  Deep grove creates a right and left hemisphere. Right half is creativity and artistic abilities.  Left is analytical and mathematical ability</a:t>
            </a:r>
            <a:r>
              <a:rPr kumimoji="1" lang="en-US" dirty="0"/>
              <a:t>.</a:t>
            </a:r>
            <a:r>
              <a:rPr kumimoji="1" lang="en-US" dirty="0">
                <a:latin typeface="Arial" charset="0"/>
              </a:rPr>
              <a:t> </a:t>
            </a:r>
          </a:p>
          <a:p>
            <a:pPr eaLnBrk="0" hangingPunct="0">
              <a:spcBef>
                <a:spcPct val="20000"/>
              </a:spcBef>
            </a:pPr>
            <a:r>
              <a:rPr kumimoji="1" lang="en-US" u="sng" dirty="0">
                <a:latin typeface="Arial" charset="0"/>
              </a:rPr>
              <a:t>Cerebellum</a:t>
            </a:r>
            <a:r>
              <a:rPr kumimoji="1" lang="en-US" dirty="0">
                <a:latin typeface="Arial" charset="0"/>
              </a:rPr>
              <a:t> – second largest part.   Helps muscles be more efficient </a:t>
            </a:r>
            <a:r>
              <a:rPr kumimoji="1" lang="en-US" dirty="0" smtClean="0">
                <a:latin typeface="Arial" charset="0"/>
              </a:rPr>
              <a:t>, graceful and keeps balance.</a:t>
            </a:r>
            <a:endParaRPr kumimoji="1" lang="en-US" dirty="0">
              <a:latin typeface="Arial" charset="0"/>
            </a:endParaRPr>
          </a:p>
          <a:p>
            <a:pPr eaLnBrk="0" hangingPunct="0">
              <a:spcBef>
                <a:spcPct val="20000"/>
              </a:spcBef>
            </a:pPr>
            <a:r>
              <a:rPr kumimoji="1" lang="en-US" u="sng" dirty="0">
                <a:latin typeface="Arial" charset="0"/>
              </a:rPr>
              <a:t>The Brain Stem</a:t>
            </a:r>
            <a:r>
              <a:rPr kumimoji="1" lang="en-US" dirty="0">
                <a:latin typeface="Arial" charset="0"/>
              </a:rPr>
              <a:t> – connects brain and spinal cord.  Controls heart rate, breathing and blood </a:t>
            </a:r>
            <a:r>
              <a:rPr kumimoji="1" lang="en-US" dirty="0" smtClean="0">
                <a:latin typeface="Arial" charset="0"/>
              </a:rPr>
              <a:t>pressure (Medulla).</a:t>
            </a:r>
            <a:endParaRPr kumimoji="1" lang="en-US" dirty="0">
              <a:latin typeface="Arial" charset="0"/>
            </a:endParaRPr>
          </a:p>
          <a:p>
            <a:pPr eaLnBrk="0" hangingPunct="0">
              <a:spcBef>
                <a:spcPct val="20000"/>
              </a:spcBef>
            </a:pPr>
            <a:endParaRPr kumimoji="1" lang="en-US" sz="1600" dirty="0">
              <a:latin typeface="Arial" charset="0"/>
            </a:endParaRPr>
          </a:p>
        </p:txBody>
      </p:sp>
      <p:cxnSp>
        <p:nvCxnSpPr>
          <p:cNvPr id="13" name="Straight Arrow Connector 12"/>
          <p:cNvCxnSpPr>
            <a:stCxn id="18440" idx="2"/>
          </p:cNvCxnSpPr>
          <p:nvPr/>
        </p:nvCxnSpPr>
        <p:spPr bwMode="auto">
          <a:xfrm rot="10800000" flipV="1">
            <a:off x="4495800" y="2895600"/>
            <a:ext cx="2667000" cy="76200"/>
          </a:xfrm>
          <a:prstGeom prst="straightConnector1">
            <a:avLst/>
          </a:prstGeom>
          <a:solidFill>
            <a:schemeClr val="accent1"/>
          </a:solidFill>
          <a:ln w="31750" cap="flat" cmpd="sng" algn="ctr">
            <a:solidFill>
              <a:schemeClr val="tx1"/>
            </a:solidFill>
            <a:prstDash val="solid"/>
            <a:round/>
            <a:headEnd type="none" w="sm" len="sm"/>
            <a:tailEnd type="arrow"/>
          </a:ln>
          <a:effectLst/>
        </p:spPr>
      </p:cxnSp>
      <p:cxnSp>
        <p:nvCxnSpPr>
          <p:cNvPr id="16" name="Straight Arrow Connector 15"/>
          <p:cNvCxnSpPr>
            <a:stCxn id="18439" idx="0"/>
          </p:cNvCxnSpPr>
          <p:nvPr/>
        </p:nvCxnSpPr>
        <p:spPr bwMode="auto">
          <a:xfrm flipV="1">
            <a:off x="2590800" y="2819400"/>
            <a:ext cx="762000" cy="304800"/>
          </a:xfrm>
          <a:prstGeom prst="straightConnector1">
            <a:avLst/>
          </a:prstGeom>
          <a:solidFill>
            <a:schemeClr val="accent1"/>
          </a:solidFill>
          <a:ln w="28575" cap="flat" cmpd="sng" algn="ctr">
            <a:solidFill>
              <a:schemeClr val="tx1"/>
            </a:solidFill>
            <a:prstDash val="solid"/>
            <a:round/>
            <a:headEnd type="none" w="sm" len="sm"/>
            <a:tailEnd type="arrow"/>
          </a:ln>
          <a:effectLst/>
        </p:spPr>
      </p:cxnSp>
      <p:sp>
        <p:nvSpPr>
          <p:cNvPr id="18" name="TextBox 17"/>
          <p:cNvSpPr txBox="1"/>
          <p:nvPr/>
        </p:nvSpPr>
        <p:spPr>
          <a:xfrm rot="19721761">
            <a:off x="3333721" y="1222763"/>
            <a:ext cx="2349235" cy="646331"/>
          </a:xfrm>
          <a:prstGeom prst="rect">
            <a:avLst/>
          </a:prstGeom>
          <a:noFill/>
        </p:spPr>
        <p:txBody>
          <a:bodyPr wrap="square" rtlCol="0">
            <a:spAutoFit/>
          </a:bodyPr>
          <a:lstStyle/>
          <a:p>
            <a:r>
              <a:rPr lang="en-US" sz="3600" b="1" dirty="0" smtClean="0"/>
              <a:t>Cerebrum</a:t>
            </a:r>
            <a:endParaRPr lang="en-US" sz="3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8" name="Organization Chart 4"/>
          <p:cNvGraphicFramePr>
            <a:graphicFrameLocks/>
          </p:cNvGraphicFramePr>
          <p:nvPr>
            <p:ph idx="4294967295"/>
          </p:nvPr>
        </p:nvGraphicFramePr>
        <p:xfrm>
          <a:off x="0" y="-1143000"/>
          <a:ext cx="9144000" cy="5029200"/>
        </p:xfrm>
        <a:graphic>
          <a:graphicData uri="http://schemas.openxmlformats.org/drawingml/2006/compatibility">
            <com:legacyDrawing xmlns:com="http://schemas.openxmlformats.org/drawingml/2006/compatibility" spid="_x0000_s21508"/>
          </a:graphicData>
        </a:graphic>
      </p:graphicFrame>
      <p:sp>
        <p:nvSpPr>
          <p:cNvPr id="21534" name="Text Box 30"/>
          <p:cNvSpPr txBox="1">
            <a:spLocks noChangeArrowheads="1"/>
          </p:cNvSpPr>
          <p:nvPr/>
        </p:nvSpPr>
        <p:spPr bwMode="auto">
          <a:xfrm>
            <a:off x="457200" y="4038600"/>
            <a:ext cx="8382000" cy="1815882"/>
          </a:xfrm>
          <a:prstGeom prst="rect">
            <a:avLst/>
          </a:prstGeom>
          <a:noFill/>
          <a:ln w="9525">
            <a:noFill/>
            <a:miter lim="800000"/>
            <a:headEnd/>
            <a:tailEnd/>
          </a:ln>
          <a:effectLst/>
        </p:spPr>
        <p:txBody>
          <a:bodyPr>
            <a:spAutoFit/>
          </a:bodyPr>
          <a:lstStyle/>
          <a:p>
            <a:pPr>
              <a:spcBef>
                <a:spcPct val="50000"/>
              </a:spcBef>
            </a:pPr>
            <a:r>
              <a:rPr lang="en-US" sz="2800" b="1" i="1" dirty="0"/>
              <a:t>The Autonomic Nervous System regulates activities that are automatic, or involuntary.  Organs such as heart, stomach and intestines are regulated by the ANS.  The ANS is what tells our body to breathe and digest food.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09600" y="228600"/>
            <a:ext cx="7772400" cy="1600200"/>
          </a:xfrm>
        </p:spPr>
        <p:txBody>
          <a:bodyPr>
            <a:normAutofit fontScale="90000"/>
          </a:bodyPr>
          <a:lstStyle/>
          <a:p>
            <a:r>
              <a:rPr lang="en-US" sz="4000" dirty="0" smtClean="0">
                <a:solidFill>
                  <a:schemeClr val="tx1"/>
                </a:solidFill>
              </a:rPr>
              <a:t>Neuron</a:t>
            </a:r>
            <a:br>
              <a:rPr lang="en-US" sz="4000" dirty="0" smtClean="0">
                <a:solidFill>
                  <a:schemeClr val="tx1"/>
                </a:solidFill>
              </a:rPr>
            </a:br>
            <a:r>
              <a:rPr lang="en-US" sz="2400" i="1" dirty="0" smtClean="0">
                <a:solidFill>
                  <a:schemeClr val="tx1"/>
                </a:solidFill>
              </a:rPr>
              <a:t>Nerve cell that transfers messages throughout the body using electrical signals.</a:t>
            </a:r>
            <a:br>
              <a:rPr lang="en-US" sz="2400" i="1" dirty="0" smtClean="0">
                <a:solidFill>
                  <a:schemeClr val="tx1"/>
                </a:solidFill>
              </a:rPr>
            </a:br>
            <a:endParaRPr lang="en-US" sz="2400" i="1" dirty="0" smtClean="0">
              <a:solidFill>
                <a:schemeClr val="tx1"/>
              </a:solidFill>
            </a:endParaRPr>
          </a:p>
        </p:txBody>
      </p:sp>
      <p:pic>
        <p:nvPicPr>
          <p:cNvPr id="23556" name="Picture 4" descr="dreamstime_neuro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47800" y="2133600"/>
            <a:ext cx="6096000" cy="4572000"/>
          </a:xfrm>
          <a:prstGeom prst="rect">
            <a:avLst/>
          </a:prstGeom>
          <a:noFill/>
        </p:spPr>
      </p:pic>
      <p:sp>
        <p:nvSpPr>
          <p:cNvPr id="23557" name="AutoShape 5"/>
          <p:cNvSpPr>
            <a:spLocks/>
          </p:cNvSpPr>
          <p:nvPr/>
        </p:nvSpPr>
        <p:spPr bwMode="auto">
          <a:xfrm>
            <a:off x="3962400" y="1905000"/>
            <a:ext cx="3657600" cy="1219200"/>
          </a:xfrm>
          <a:prstGeom prst="borderCallout2">
            <a:avLst>
              <a:gd name="adj1" fmla="val 15000"/>
              <a:gd name="adj2" fmla="val -2440"/>
              <a:gd name="adj3" fmla="val 15000"/>
              <a:gd name="adj4" fmla="val -13366"/>
              <a:gd name="adj5" fmla="val 88750"/>
              <a:gd name="adj6" fmla="val -24694"/>
            </a:avLst>
          </a:prstGeom>
          <a:solidFill>
            <a:schemeClr val="tx1"/>
          </a:solidFill>
          <a:ln w="9525">
            <a:solidFill>
              <a:schemeClr val="tx1"/>
            </a:solidFill>
            <a:miter lim="800000"/>
            <a:headEnd/>
            <a:tailEnd/>
          </a:ln>
          <a:effectLst/>
        </p:spPr>
        <p:txBody>
          <a:bodyPr/>
          <a:lstStyle/>
          <a:p>
            <a:pPr algn="ctr"/>
            <a:r>
              <a:rPr lang="en-US" dirty="0">
                <a:solidFill>
                  <a:schemeClr val="bg2"/>
                </a:solidFill>
              </a:rPr>
              <a:t>Dendrites – </a:t>
            </a:r>
            <a:endParaRPr lang="en-US" dirty="0" smtClean="0">
              <a:solidFill>
                <a:schemeClr val="bg2"/>
              </a:solidFill>
            </a:endParaRPr>
          </a:p>
          <a:p>
            <a:pPr algn="ctr"/>
            <a:r>
              <a:rPr lang="en-US" dirty="0" smtClean="0">
                <a:solidFill>
                  <a:schemeClr val="bg2"/>
                </a:solidFill>
              </a:rPr>
              <a:t>branch </a:t>
            </a:r>
            <a:r>
              <a:rPr lang="en-US" dirty="0">
                <a:solidFill>
                  <a:schemeClr val="bg2"/>
                </a:solidFill>
              </a:rPr>
              <a:t>of neuron that receives impulses</a:t>
            </a:r>
          </a:p>
        </p:txBody>
      </p:sp>
      <p:sp>
        <p:nvSpPr>
          <p:cNvPr id="23558" name="AutoShape 6"/>
          <p:cNvSpPr>
            <a:spLocks/>
          </p:cNvSpPr>
          <p:nvPr/>
        </p:nvSpPr>
        <p:spPr bwMode="auto">
          <a:xfrm>
            <a:off x="5562600" y="5715000"/>
            <a:ext cx="3581400" cy="1143000"/>
          </a:xfrm>
          <a:prstGeom prst="borderCallout2">
            <a:avLst>
              <a:gd name="adj1" fmla="val 15000"/>
              <a:gd name="adj2" fmla="val -2440"/>
              <a:gd name="adj3" fmla="val 15000"/>
              <a:gd name="adj4" fmla="val -8588"/>
              <a:gd name="adj5" fmla="val -51250"/>
              <a:gd name="adj6" fmla="val -14940"/>
            </a:avLst>
          </a:prstGeom>
          <a:solidFill>
            <a:schemeClr val="tx1"/>
          </a:solidFill>
          <a:ln w="9525">
            <a:solidFill>
              <a:schemeClr val="tx1"/>
            </a:solidFill>
            <a:miter lim="800000"/>
            <a:headEnd/>
            <a:tailEnd/>
          </a:ln>
          <a:effectLst/>
        </p:spPr>
        <p:txBody>
          <a:bodyPr/>
          <a:lstStyle/>
          <a:p>
            <a:pPr algn="ctr"/>
            <a:r>
              <a:rPr lang="en-US" dirty="0">
                <a:solidFill>
                  <a:schemeClr val="bg2"/>
                </a:solidFill>
              </a:rPr>
              <a:t>Axon – fiber that transmits messages from cell to cell</a:t>
            </a:r>
          </a:p>
        </p:txBody>
      </p:sp>
      <p:sp>
        <p:nvSpPr>
          <p:cNvPr id="23559" name="AutoShape 7"/>
          <p:cNvSpPr>
            <a:spLocks/>
          </p:cNvSpPr>
          <p:nvPr/>
        </p:nvSpPr>
        <p:spPr bwMode="auto">
          <a:xfrm>
            <a:off x="0" y="2971800"/>
            <a:ext cx="1752600" cy="381000"/>
          </a:xfrm>
          <a:prstGeom prst="borderCallout2">
            <a:avLst>
              <a:gd name="adj1" fmla="val 30000"/>
              <a:gd name="adj2" fmla="val 104347"/>
              <a:gd name="adj3" fmla="val 30000"/>
              <a:gd name="adj4" fmla="val 130343"/>
              <a:gd name="adj5" fmla="val 314583"/>
              <a:gd name="adj6" fmla="val 157426"/>
            </a:avLst>
          </a:prstGeom>
          <a:solidFill>
            <a:schemeClr val="tx1"/>
          </a:solidFill>
          <a:ln w="9525">
            <a:solidFill>
              <a:schemeClr val="tx1"/>
            </a:solidFill>
            <a:miter lim="800000"/>
            <a:headEnd/>
            <a:tailEnd/>
          </a:ln>
          <a:effectLst/>
        </p:spPr>
        <p:txBody>
          <a:bodyPr/>
          <a:lstStyle/>
          <a:p>
            <a:pPr algn="ctr"/>
            <a:r>
              <a:rPr lang="en-US" dirty="0">
                <a:solidFill>
                  <a:schemeClr val="bg2"/>
                </a:solidFill>
              </a:rPr>
              <a:t>Cell Body</a:t>
            </a:r>
            <a:endParaRPr lang="en-US" sz="1600" dirty="0">
              <a:solidFill>
                <a:schemeClr val="bg2"/>
              </a:solidFill>
            </a:endParaRPr>
          </a:p>
        </p:txBody>
      </p:sp>
      <p:sp>
        <p:nvSpPr>
          <p:cNvPr id="23560" name="AutoShape 8"/>
          <p:cNvSpPr>
            <a:spLocks/>
          </p:cNvSpPr>
          <p:nvPr/>
        </p:nvSpPr>
        <p:spPr bwMode="auto">
          <a:xfrm>
            <a:off x="152400" y="5943600"/>
            <a:ext cx="1371600" cy="381000"/>
          </a:xfrm>
          <a:prstGeom prst="borderCallout2">
            <a:avLst>
              <a:gd name="adj1" fmla="val 30000"/>
              <a:gd name="adj2" fmla="val 105556"/>
              <a:gd name="adj3" fmla="val 30000"/>
              <a:gd name="adj4" fmla="val 160764"/>
              <a:gd name="adj5" fmla="val -382500"/>
              <a:gd name="adj6" fmla="val 215972"/>
            </a:avLst>
          </a:prstGeom>
          <a:solidFill>
            <a:schemeClr val="tx1"/>
          </a:solidFill>
          <a:ln w="9525">
            <a:solidFill>
              <a:schemeClr val="tx1"/>
            </a:solidFill>
            <a:miter lim="800000"/>
            <a:headEnd/>
            <a:tailEnd/>
          </a:ln>
          <a:effectLst/>
        </p:spPr>
        <p:txBody>
          <a:bodyPr/>
          <a:lstStyle/>
          <a:p>
            <a:pPr algn="ctr"/>
            <a:r>
              <a:rPr lang="en-US" dirty="0">
                <a:solidFill>
                  <a:schemeClr val="bg2"/>
                </a:solidFill>
              </a:rPr>
              <a:t>Nucleus</a:t>
            </a:r>
            <a:endParaRPr lang="en-US" sz="1600" dirty="0">
              <a:solidFill>
                <a:schemeClr val="bg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eamstime_neurons.jpg"/>
          <p:cNvPicPr>
            <a:picLocks noChangeAspect="1"/>
          </p:cNvPicPr>
          <p:nvPr/>
        </p:nvPicPr>
        <p:blipFill>
          <a:blip r:embed="rId2" cstate="print"/>
          <a:stretch>
            <a:fillRect/>
          </a:stretch>
        </p:blipFill>
        <p:spPr>
          <a:xfrm rot="5400000">
            <a:off x="1421054" y="-887653"/>
            <a:ext cx="6222277" cy="8607184"/>
          </a:xfrm>
          <a:prstGeom prst="rect">
            <a:avLst/>
          </a:prstGeom>
        </p:spPr>
      </p:pic>
      <p:pic>
        <p:nvPicPr>
          <p:cNvPr id="8" name="Picture 4"/>
          <p:cNvPicPr>
            <a:picLocks noChangeAspect="1" noChangeArrowheads="1"/>
          </p:cNvPicPr>
          <p:nvPr/>
        </p:nvPicPr>
        <p:blipFill>
          <a:blip r:embed="rId3" cstate="print"/>
          <a:srcRect/>
          <a:stretch>
            <a:fillRect/>
          </a:stretch>
        </p:blipFill>
        <p:spPr bwMode="auto">
          <a:xfrm>
            <a:off x="381000" y="457200"/>
            <a:ext cx="2908300" cy="5867400"/>
          </a:xfrm>
          <a:prstGeom prst="rect">
            <a:avLst/>
          </a:prstGeom>
          <a:noFill/>
          <a:ln w="9525">
            <a:noFill/>
            <a:miter lim="800000"/>
            <a:headEnd/>
            <a:tailEnd/>
          </a:ln>
        </p:spPr>
      </p:pic>
      <p:sp>
        <p:nvSpPr>
          <p:cNvPr id="6" name="Right Brace 5"/>
          <p:cNvSpPr/>
          <p:nvPr/>
        </p:nvSpPr>
        <p:spPr bwMode="auto">
          <a:xfrm>
            <a:off x="2438400" y="1676400"/>
            <a:ext cx="1143000" cy="3124200"/>
          </a:xfrm>
          <a:prstGeom prst="rightBrace">
            <a:avLst/>
          </a:prstGeom>
          <a:no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charset="0"/>
            </a:endParaRPr>
          </a:p>
        </p:txBody>
      </p:sp>
      <p:sp>
        <p:nvSpPr>
          <p:cNvPr id="7" name="TextBox 6"/>
          <p:cNvSpPr txBox="1"/>
          <p:nvPr/>
        </p:nvSpPr>
        <p:spPr>
          <a:xfrm>
            <a:off x="3352800" y="3276600"/>
            <a:ext cx="4114800" cy="1569660"/>
          </a:xfrm>
          <a:prstGeom prst="rect">
            <a:avLst/>
          </a:prstGeom>
          <a:noFill/>
        </p:spPr>
        <p:txBody>
          <a:bodyPr wrap="square" rtlCol="0">
            <a:spAutoFit/>
          </a:bodyPr>
          <a:lstStyle/>
          <a:p>
            <a:r>
              <a:rPr lang="en-US" sz="2800" dirty="0" smtClean="0"/>
              <a:t>PNS </a:t>
            </a:r>
            <a:r>
              <a:rPr lang="en-US" sz="3200" dirty="0" smtClean="0"/>
              <a:t>– all        the nerves going throughout the body</a:t>
            </a:r>
            <a:endParaRPr lang="en-US" sz="3200" dirty="0"/>
          </a:p>
        </p:txBody>
      </p:sp>
      <p:sp>
        <p:nvSpPr>
          <p:cNvPr id="9" name="TextBox 8"/>
          <p:cNvSpPr txBox="1"/>
          <p:nvPr/>
        </p:nvSpPr>
        <p:spPr>
          <a:xfrm>
            <a:off x="3352800" y="914400"/>
            <a:ext cx="4343400" cy="1077218"/>
          </a:xfrm>
          <a:prstGeom prst="rect">
            <a:avLst/>
          </a:prstGeom>
          <a:noFill/>
        </p:spPr>
        <p:txBody>
          <a:bodyPr wrap="square" rtlCol="0">
            <a:spAutoFit/>
          </a:bodyPr>
          <a:lstStyle/>
          <a:p>
            <a:r>
              <a:rPr lang="en-US" sz="3200" dirty="0" smtClean="0"/>
              <a:t>CNS – brain and spinal cord</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143000"/>
          </a:xfrm>
        </p:spPr>
        <p:txBody>
          <a:bodyPr/>
          <a:lstStyle/>
          <a:p>
            <a:r>
              <a:rPr lang="en-US" dirty="0" smtClean="0">
                <a:solidFill>
                  <a:schemeClr val="tx1"/>
                </a:solidFill>
              </a:rPr>
              <a:t>Endocrine System</a:t>
            </a:r>
            <a:endParaRPr lang="en-US" dirty="0">
              <a:solidFill>
                <a:schemeClr val="tx1"/>
              </a:solidFill>
            </a:endParaRPr>
          </a:p>
        </p:txBody>
      </p:sp>
      <p:sp>
        <p:nvSpPr>
          <p:cNvPr id="3" name="Subtitle 2"/>
          <p:cNvSpPr>
            <a:spLocks noGrp="1"/>
          </p:cNvSpPr>
          <p:nvPr>
            <p:ph type="subTitle" idx="1"/>
          </p:nvPr>
        </p:nvSpPr>
        <p:spPr>
          <a:xfrm>
            <a:off x="1447800" y="2133600"/>
            <a:ext cx="6400800" cy="1981200"/>
          </a:xfrm>
        </p:spPr>
        <p:txBody>
          <a:bodyPr>
            <a:normAutofit fontScale="92500" lnSpcReduction="20000"/>
          </a:bodyPr>
          <a:lstStyle/>
          <a:p>
            <a:r>
              <a:rPr lang="en-US" sz="3900" dirty="0" smtClean="0"/>
              <a:t>Main role is to respond to stimuli (internal and external) by sending chemical messages to the body.</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2662</TotalTime>
  <Pages>32</Pages>
  <Words>802</Words>
  <Application>Microsoft Office PowerPoint</Application>
  <PresentationFormat>On-screen Show (4:3)</PresentationFormat>
  <Paragraphs>106</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Times New Roman</vt:lpstr>
      <vt:lpstr>Arial</vt:lpstr>
      <vt:lpstr>Bodoni MT</vt:lpstr>
      <vt:lpstr>Apex</vt:lpstr>
      <vt:lpstr>Slide 1</vt:lpstr>
      <vt:lpstr>The Nervous System</vt:lpstr>
      <vt:lpstr>Slide 3</vt:lpstr>
      <vt:lpstr>Central Nervous System - CNS</vt:lpstr>
      <vt:lpstr>Slide 5</vt:lpstr>
      <vt:lpstr>Slide 6</vt:lpstr>
      <vt:lpstr>Neuron Nerve cell that transfers messages throughout the body using electrical signals. </vt:lpstr>
      <vt:lpstr>Slide 8</vt:lpstr>
      <vt:lpstr>Endocrine System</vt:lpstr>
      <vt:lpstr>Slide 10</vt:lpstr>
      <vt:lpstr>Slide 11</vt:lpstr>
      <vt:lpstr>Slide 12</vt:lpstr>
      <vt:lpstr>Slide 13</vt:lpstr>
      <vt:lpstr>Slide 14</vt:lpstr>
      <vt:lpstr>Slide 15</vt:lpstr>
      <vt:lpstr>Slide 16</vt:lpstr>
      <vt:lpstr>Homeostasis -  maintaining balance</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System</dc:title>
  <dc:subject/>
  <dc:creator>Linda Andrews</dc:creator>
  <cp:keywords/>
  <dc:description>Lesson 9_x000d_
Chapter 7</dc:description>
  <cp:lastModifiedBy>corteg</cp:lastModifiedBy>
  <cp:revision>369</cp:revision>
  <cp:lastPrinted>1998-02-24T17:54:35Z</cp:lastPrinted>
  <dcterms:created xsi:type="dcterms:W3CDTF">1994-10-17T16:41:42Z</dcterms:created>
  <dcterms:modified xsi:type="dcterms:W3CDTF">2015-01-08T21:09:36Z</dcterms:modified>
</cp:coreProperties>
</file>